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7"/>
  </p:notesMasterIdLst>
  <p:sldIdLst>
    <p:sldId id="257" r:id="rId2"/>
    <p:sldId id="301" r:id="rId3"/>
    <p:sldId id="318" r:id="rId4"/>
    <p:sldId id="319" r:id="rId5"/>
    <p:sldId id="366" r:id="rId6"/>
    <p:sldId id="310" r:id="rId7"/>
    <p:sldId id="367" r:id="rId8"/>
    <p:sldId id="326" r:id="rId9"/>
    <p:sldId id="304" r:id="rId10"/>
    <p:sldId id="305" r:id="rId11"/>
    <p:sldId id="306" r:id="rId12"/>
    <p:sldId id="307" r:id="rId13"/>
    <p:sldId id="325" r:id="rId14"/>
    <p:sldId id="324" r:id="rId15"/>
    <p:sldId id="259" r:id="rId16"/>
    <p:sldId id="267" r:id="rId17"/>
    <p:sldId id="368" r:id="rId18"/>
    <p:sldId id="337" r:id="rId19"/>
    <p:sldId id="338" r:id="rId20"/>
    <p:sldId id="339" r:id="rId21"/>
    <p:sldId id="340" r:id="rId22"/>
    <p:sldId id="268" r:id="rId23"/>
    <p:sldId id="350" r:id="rId24"/>
    <p:sldId id="344" r:id="rId25"/>
    <p:sldId id="349" r:id="rId26"/>
    <p:sldId id="345" r:id="rId27"/>
    <p:sldId id="354" r:id="rId28"/>
    <p:sldId id="346" r:id="rId29"/>
    <p:sldId id="355" r:id="rId30"/>
    <p:sldId id="347" r:id="rId31"/>
    <p:sldId id="356" r:id="rId32"/>
    <p:sldId id="348" r:id="rId33"/>
    <p:sldId id="275" r:id="rId34"/>
    <p:sldId id="276" r:id="rId35"/>
    <p:sldId id="313" r:id="rId36"/>
    <p:sldId id="277" r:id="rId37"/>
    <p:sldId id="357" r:id="rId38"/>
    <p:sldId id="359" r:id="rId39"/>
    <p:sldId id="358" r:id="rId40"/>
    <p:sldId id="278" r:id="rId41"/>
    <p:sldId id="360" r:id="rId42"/>
    <p:sldId id="280" r:id="rId43"/>
    <p:sldId id="281" r:id="rId44"/>
    <p:sldId id="282" r:id="rId45"/>
    <p:sldId id="283" r:id="rId46"/>
    <p:sldId id="314" r:id="rId47"/>
    <p:sldId id="284" r:id="rId48"/>
    <p:sldId id="315" r:id="rId49"/>
    <p:sldId id="328" r:id="rId50"/>
    <p:sldId id="361" r:id="rId51"/>
    <p:sldId id="363" r:id="rId52"/>
    <p:sldId id="286" r:id="rId53"/>
    <p:sldId id="369" r:id="rId54"/>
    <p:sldId id="290" r:id="rId55"/>
    <p:sldId id="291" r:id="rId56"/>
    <p:sldId id="292" r:id="rId57"/>
    <p:sldId id="329" r:id="rId58"/>
    <p:sldId id="330" r:id="rId59"/>
    <p:sldId id="370" r:id="rId60"/>
    <p:sldId id="331" r:id="rId61"/>
    <p:sldId id="364" r:id="rId62"/>
    <p:sldId id="365" r:id="rId63"/>
    <p:sldId id="333" r:id="rId64"/>
    <p:sldId id="334" r:id="rId65"/>
    <p:sldId id="30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0" autoAdjust="0"/>
    <p:restoredTop sz="75587" autoAdjust="0"/>
  </p:normalViewPr>
  <p:slideViewPr>
    <p:cSldViewPr snapToGrid="0">
      <p:cViewPr varScale="1">
        <p:scale>
          <a:sx n="70" d="100"/>
          <a:sy n="70" d="100"/>
        </p:scale>
        <p:origin x="96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60" y="173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01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F68C5-2ED7-44EF-9122-B7699C1D31F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2A619-0848-4676-A45E-E2F48001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3A8EE-C141-4F48-B580-41E7168EFD6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65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2F6CE7-CFE5-4870-8C3E-F3938C839BA8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309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0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47373-A85F-4A15-BC02-98D7C84AF335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92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47373-A85F-4A15-BC02-98D7C84AF335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9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47373-A85F-4A15-BC02-98D7C84AF33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6092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B6017-C949-42BD-963C-227E9FAD6CE6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1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B6017-C949-42BD-963C-227E9FAD6CE6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18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3A8EE-C141-4F48-B580-41E7168EFD6B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99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B6017-C949-42BD-963C-227E9FAD6CE6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1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B6017-C949-42BD-963C-227E9FAD6CE6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18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B6017-C949-42BD-963C-227E9FAD6CE6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718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3415B-516C-4860-A489-FB53C1BB11D9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93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9B248-4D85-4594-8048-3D8BB0671759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39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D20D5D-7128-4063-8DCA-D9EF3E87EF0C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681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7522B-25BA-47EE-9813-8BA6700C5D3D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21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7522B-25BA-47EE-9813-8BA6700C5D3D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2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7522B-25BA-47EE-9813-8BA6700C5D3D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21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7522B-25BA-47EE-9813-8BA6700C5D3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21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43DBD-567C-4A42-9619-FD7F34B76B37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617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7522B-25BA-47EE-9813-8BA6700C5D3D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21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4C42C-53FB-428D-8199-2E5564C151EB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863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FE306-250F-4988-A9C9-226A56DEB8A8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997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76F4A4-2F60-4974-86A3-0FDE111A6EEF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056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77242B-042C-4039-90F9-0B152A2E30E7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46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B513C-4AE4-49B8-BEB1-1BE6F524F3FD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504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A053A-5670-4911-954E-B98DC84ED381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27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265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A053A-5670-4911-954E-B98DC84ED381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274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A053A-5670-4911-954E-B98DC84ED381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274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75+28=103,2^7-1=127,</a:t>
            </a:r>
            <a:r>
              <a:rPr lang="zh-CN" altLang="en-US" dirty="0"/>
              <a:t>是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，因此加上符号位，一共要用</a:t>
            </a:r>
            <a:r>
              <a:rPr lang="en-US" altLang="zh-CN" dirty="0"/>
              <a:t>8</a:t>
            </a:r>
            <a:r>
              <a:rPr lang="zh-CN" altLang="en-US" dirty="0"/>
              <a:t>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9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2A619-0848-4676-A45E-E2F480019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A5461-29B7-4D67-9C27-6429C0EC5D91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16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3F303B-5F49-43DA-AAA0-17DF42A51904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27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EE4D4-67A5-420A-9134-EC98E2768CE0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49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3900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874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0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246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851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557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861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92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1939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342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16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66D30-7408-4080-8FF3-ABA90DA6D172}" type="datetime1">
              <a:rPr lang="en-US" altLang="zh-Hans-HK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EDB5-693B-49E2-9C67-E2BB548969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A13798B-5BF8-5FA8-3195-38D2239ABE5D}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rgbClr val="B5BDF9"/>
              </a:gs>
              <a:gs pos="33000">
                <a:srgbClr val="6D86EF"/>
              </a:gs>
              <a:gs pos="100000">
                <a:srgbClr val="0532F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8" name="Picture 13" descr="http://www.hitsz.edu.cn/media/images/logo.png">
            <a:extLst>
              <a:ext uri="{FF2B5EF4-FFF2-40B4-BE49-F238E27FC236}">
                <a16:creationId xmlns:a16="http://schemas.microsoft.com/office/drawing/2014/main" id="{DC16A949-F786-E217-CD70-364C56D841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" y="138116"/>
            <a:ext cx="350519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7DC74B-2F0C-0E69-2EE2-422CA5DA3FD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3036501"/>
            <a:ext cx="3688080" cy="38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4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3.bin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7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928" y="1734797"/>
            <a:ext cx="66294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2C73B1-63DB-E68A-BAF3-2B0F400E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857997" y="5518150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1800"/>
              </a:spcAft>
            </a:pPr>
            <a:r>
              <a:rPr lang="zh-CN" altLang="en-US" sz="14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授课教师：梁亮，喻锦程</a:t>
            </a:r>
            <a:endParaRPr lang="en-US" altLang="zh-CN" sz="14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zh-CN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栋</a:t>
            </a:r>
            <a:r>
              <a:rPr lang="en-US" altLang="zh-CN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301</a:t>
            </a:r>
            <a:r>
              <a:rPr lang="zh-CN" altLang="en-US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</a:t>
            </a:r>
            <a:endParaRPr lang="en-US" altLang="zh-CN" sz="11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zh-CN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E-mail: yujincheng@hit.edu.cn</a:t>
            </a:r>
          </a:p>
          <a:p>
            <a:pPr>
              <a:lnSpc>
                <a:spcPct val="170000"/>
              </a:lnSpc>
            </a:pPr>
            <a:r>
              <a:rPr lang="en-US" altLang="zh-CN" sz="1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QQ: 935853739</a:t>
            </a:r>
          </a:p>
          <a:p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52854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278616"/>
              </p:ext>
            </p:extLst>
          </p:nvPr>
        </p:nvGraphicFramePr>
        <p:xfrm>
          <a:off x="1838699" y="3162302"/>
          <a:ext cx="3466300" cy="28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048426" imgH="2285714" progId="Paint.Picture">
                  <p:embed/>
                </p:oleObj>
              </mc:Choice>
              <mc:Fallback>
                <p:oleObj name="Bitmap Image" r:id="rId3" imgW="3048426" imgH="2285714" progId="Paint.Picture">
                  <p:embed/>
                  <p:pic>
                    <p:nvPicPr>
                      <p:cNvPr id="34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699" y="3162302"/>
                        <a:ext cx="3466300" cy="28764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57150" cmpd="thickThin">
                        <a:solidFill>
                          <a:srgbClr val="DE4E0E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1031358" y="1275542"/>
            <a:ext cx="9904086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第二阶段：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世纪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年代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晶体管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的出现，使得电子技术与数字技术有一个飞跃发展，除了计算机、通讯领域应用外，在其它如测量领域亦得到应用。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2BB82A-6A1C-77B7-F248-B685C1C4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8" name="矩形 7"/>
          <p:cNvSpPr/>
          <p:nvPr/>
        </p:nvSpPr>
        <p:spPr>
          <a:xfrm>
            <a:off x="5803674" y="3281644"/>
            <a:ext cx="43216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与电子管相比，晶体管功耗小，寿命长，体积重量也大大减小。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3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7" name="Text Box 5"/>
          <p:cNvSpPr txBox="1">
            <a:spLocks noChangeArrowheads="1"/>
          </p:cNvSpPr>
          <p:nvPr/>
        </p:nvSpPr>
        <p:spPr bwMode="auto">
          <a:xfrm>
            <a:off x="995668" y="4370673"/>
            <a:ext cx="976954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第四阶段：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70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年代中期到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80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年代中期，微电子技术的发展，使得数字技术得到迅猛的发展，产生了大规模和超大规模的集成数字芯片，应用在各行各业和我们的日常生活。</a:t>
            </a:r>
          </a:p>
        </p:txBody>
      </p:sp>
      <p:sp>
        <p:nvSpPr>
          <p:cNvPr id="346118" name="Text Box 6"/>
          <p:cNvSpPr txBox="1">
            <a:spLocks noGrp="1" noChangeArrowheads="1"/>
          </p:cNvSpPr>
          <p:nvPr>
            <p:ph type="title"/>
          </p:nvPr>
        </p:nvSpPr>
        <p:spPr>
          <a:xfrm>
            <a:off x="995668" y="1065378"/>
            <a:ext cx="9843977" cy="1219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第三阶段：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70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年代中期</a:t>
            </a:r>
            <a:r>
              <a:rPr lang="zh-CN" altLang="en-US" sz="32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集成电路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的出现，使得数字技术有了更广泛的应用，在各行各业医疗、雷达、卫星等领域都得到应用。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8E617-0E22-7BAB-5467-8F951B31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11</a:t>
            </a:fld>
            <a:endParaRPr lang="en-US"/>
          </a:p>
        </p:txBody>
      </p:sp>
      <p:pic>
        <p:nvPicPr>
          <p:cNvPr id="346120" name="Picture 8" descr="集成电路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5" y="2478282"/>
            <a:ext cx="2341711" cy="1760435"/>
          </a:xfrm>
          <a:prstGeom prst="rect">
            <a:avLst/>
          </a:prstGeom>
          <a:noFill/>
          <a:ln w="57150" cmpd="thickThin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AE4A83-B5B7-5044-16B7-B20F72AD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91" y="2745348"/>
            <a:ext cx="5642893" cy="3641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A24508-967B-2F0D-447E-60E6E645A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82" y="5775590"/>
            <a:ext cx="5012499" cy="4778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DBDBF08-5ED2-F3CB-B7FE-E757CEF51272}"/>
              </a:ext>
            </a:extLst>
          </p:cNvPr>
          <p:cNvSpPr/>
          <p:nvPr/>
        </p:nvSpPr>
        <p:spPr>
          <a:xfrm>
            <a:off x="6685280" y="5775593"/>
            <a:ext cx="1544320" cy="61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不可信！</a:t>
            </a:r>
            <a:endParaRPr lang="zh-Hans-HK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01EE4-6EA8-D805-211F-8B6FAE42B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063" y="3447586"/>
            <a:ext cx="2854559" cy="17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6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7" grpId="0" autoUpdateAnimBg="0"/>
      <p:bldP spid="346117" grpId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Text Box 8"/>
          <p:cNvSpPr txBox="1">
            <a:spLocks noGrp="1" noChangeArrowheads="1"/>
          </p:cNvSpPr>
          <p:nvPr>
            <p:ph type="title"/>
          </p:nvPr>
        </p:nvSpPr>
        <p:spPr>
          <a:xfrm>
            <a:off x="786809" y="1125909"/>
            <a:ext cx="9652591" cy="2133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80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年代中期以后，产生一些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专用和通用的集成芯片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，以及一些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可编程的数字芯片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，并且制作技术日益成熟，使得数字电路的设计模块化和可编程的特点，提高了设备的性能、适用性，并降低成本，这是数字电路今后发展的趋势。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75475F-4B07-B5BF-D8D6-16C6141B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4" name="矩形 3"/>
          <p:cNvSpPr/>
          <p:nvPr/>
        </p:nvSpPr>
        <p:spPr>
          <a:xfrm>
            <a:off x="1828800" y="3612356"/>
            <a:ext cx="6676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“数电”是进行芯片研发与设计的基础。</a:t>
            </a:r>
          </a:p>
        </p:txBody>
      </p:sp>
    </p:spTree>
    <p:extLst>
      <p:ext uri="{BB962C8B-B14F-4D97-AF65-F5344CB8AC3E}">
        <p14:creationId xmlns:p14="http://schemas.microsoft.com/office/powerpoint/2010/main" val="18470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29" y="5286274"/>
            <a:ext cx="2153969" cy="1386908"/>
          </a:xfrm>
          <a:prstGeom prst="rect">
            <a:avLst/>
          </a:prstGeom>
        </p:spPr>
      </p:pic>
      <p:pic>
        <p:nvPicPr>
          <p:cNvPr id="82948" name="Picture 4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6" b="11483"/>
          <a:stretch/>
        </p:blipFill>
        <p:spPr bwMode="auto">
          <a:xfrm>
            <a:off x="2483249" y="2733687"/>
            <a:ext cx="1528321" cy="154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0" name="Picture 6" descr="Image result for é¨çµè·¯ç¬¦å·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46" y="1004410"/>
            <a:ext cx="2657475" cy="16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8" name="Picture 14" descr="Image result for å¤æ æ°å­ ç³»ç» åçå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641" y="4768381"/>
            <a:ext cx="2238843" cy="160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062" y="1429100"/>
            <a:ext cx="2033804" cy="1044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158" y="3228519"/>
            <a:ext cx="1300803" cy="1021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71853" y="4705495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单体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MOSFET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0627" y="2726814"/>
            <a:ext cx="1805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逻辑门电路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8679" y="2620198"/>
            <a:ext cx="202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组合逻辑电路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6425" y="4263290"/>
            <a:ext cx="220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时序逻辑电路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5950" y="6396339"/>
            <a:ext cx="166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复杂系统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7455430">
            <a:off x="2573606" y="4521963"/>
            <a:ext cx="745241" cy="40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20522435">
            <a:off x="3789391" y="2162244"/>
            <a:ext cx="645248" cy="40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6359043" y="1614015"/>
            <a:ext cx="559476" cy="40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3280880">
            <a:off x="9007507" y="2656002"/>
            <a:ext cx="618104" cy="40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909181">
            <a:off x="8430187" y="4903927"/>
            <a:ext cx="811375" cy="405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1765919" y="1031540"/>
            <a:ext cx="82268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学习对象：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7135" y="2423426"/>
            <a:ext cx="8489565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数电学习注意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数电是应用性极强的学科，学习过程中应该相对重电子器件的应用，轻内部结构。学习电路结构不是数电的目的，掌握电路功能、分析方法和思路才是目的。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D9D67C-68E3-284F-5F39-65B9FEC6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2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2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9" grpId="0"/>
      <p:bldP spid="20" grpId="0"/>
      <p:bldP spid="14" grpId="0" animBg="1"/>
      <p:bldP spid="27" grpId="0" animBg="1"/>
      <p:bldP spid="28" grpId="0" animBg="1"/>
      <p:bldP spid="29" grpId="0" animBg="1"/>
      <p:bldP spid="30" grpId="0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1765922" y="1810810"/>
            <a:ext cx="82268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理解底层系统如何工作  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Bottom-up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765918" y="2432711"/>
            <a:ext cx="82268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学习数字电路的理论基础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65919" y="3150139"/>
            <a:ext cx="82268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学习数字电路设计和分析的原则（抽象方法，接口等）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765920" y="4277389"/>
            <a:ext cx="82268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学习各个层级上设计电路的方法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765922" y="4975384"/>
            <a:ext cx="822683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学科历史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系统方法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电路调试方法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765919" y="1031540"/>
            <a:ext cx="82268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学习目的：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37D6FF-2410-8AEF-E6F3-F5C4C68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utoUpdateAnimBg="0"/>
      <p:bldP spid="7" grpId="0" autoUpdateAnimBg="0"/>
      <p:bldP spid="8" grpId="0" autoUpdateAnimBg="0"/>
      <p:bldP spid="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5796" y="1431421"/>
            <a:ext cx="3200400" cy="685800"/>
          </a:xfrm>
        </p:spPr>
        <p:txBody>
          <a:bodyPr/>
          <a:lstStyle/>
          <a:p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CD564F-A8F5-A300-AC97-95977F8B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15</a:t>
            </a:fld>
            <a:endParaRPr lang="en-US"/>
          </a:p>
        </p:txBody>
      </p:sp>
      <p:sp>
        <p:nvSpPr>
          <p:cNvPr id="381956" name="Text Box 4"/>
          <p:cNvSpPr txBox="1">
            <a:spLocks noChangeArrowheads="1"/>
          </p:cNvSpPr>
          <p:nvPr/>
        </p:nvSpPr>
        <p:spPr bwMode="auto">
          <a:xfrm>
            <a:off x="3178329" y="2570950"/>
            <a:ext cx="7489675" cy="286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概述</a:t>
            </a:r>
            <a:endParaRPr lang="en-US" altLang="zh-CN" sz="3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不同数制间的转换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二进制算数运算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1.5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几种常用的编码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8377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1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4" grpId="0"/>
      <p:bldP spid="3819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1547" y="1181159"/>
            <a:ext cx="8354160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数字信号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是以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表示的。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数码的编写规则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数制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25E936-BD20-EFAA-0FA0-4B0F7A6D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16</a:t>
            </a:fld>
            <a:endParaRPr lang="en-US"/>
          </a:p>
        </p:txBody>
      </p:sp>
      <p:sp>
        <p:nvSpPr>
          <p:cNvPr id="352261" name="Text Box 5"/>
          <p:cNvSpPr txBox="1">
            <a:spLocks noChangeArrowheads="1"/>
          </p:cNvSpPr>
          <p:nvPr/>
        </p:nvSpPr>
        <p:spPr bwMode="auto">
          <a:xfrm>
            <a:off x="1948079" y="2620831"/>
            <a:ext cx="85081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数码的数制的编写不受限制，但有一些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通用的数制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，如十进制、二进制、八进制和十六进制等等。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48079" y="4626152"/>
            <a:ext cx="85081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数字电路中使用最多的是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二进制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，其数码中只有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1”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和“</a:t>
            </a:r>
            <a:r>
              <a:rPr lang="en-US" altLang="zh-CN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两个数字，而“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和“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0”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没有数量的意义，表示事物的两个对立面。</a:t>
            </a:r>
          </a:p>
        </p:txBody>
      </p:sp>
    </p:spTree>
    <p:extLst>
      <p:ext uri="{BB962C8B-B14F-4D97-AF65-F5344CB8AC3E}">
        <p14:creationId xmlns:p14="http://schemas.microsoft.com/office/powerpoint/2010/main" val="77926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/>
      <p:bldP spid="35226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5796" y="1431421"/>
            <a:ext cx="3200400" cy="685800"/>
          </a:xfrm>
        </p:spPr>
        <p:txBody>
          <a:bodyPr/>
          <a:lstStyle/>
          <a:p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E3F560-401C-CF67-6655-AA385907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17</a:t>
            </a:fld>
            <a:endParaRPr lang="en-US"/>
          </a:p>
        </p:txBody>
      </p:sp>
      <p:sp>
        <p:nvSpPr>
          <p:cNvPr id="381956" name="Text Box 4"/>
          <p:cNvSpPr txBox="1">
            <a:spLocks noChangeArrowheads="1"/>
          </p:cNvSpPr>
          <p:nvPr/>
        </p:nvSpPr>
        <p:spPr bwMode="auto">
          <a:xfrm>
            <a:off x="3178329" y="2570950"/>
            <a:ext cx="7489675" cy="286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概述</a:t>
            </a:r>
            <a:endParaRPr lang="en-US" altLang="zh-CN" sz="3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</a:t>
            </a:r>
            <a:r>
              <a:rPr lang="zh-CN" altLang="en-US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  <a:p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  </a:t>
            </a:r>
            <a:r>
              <a:rPr lang="zh-CN" altLang="en-US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不同数制间的转换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二进制算数运算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1.5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几种常用的编码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1692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1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4" grpId="0"/>
      <p:bldP spid="3819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660649" y="1451297"/>
            <a:ext cx="87817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可以表示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数字信号的大小和状态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1010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可表示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数量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。当两个数码分别表示两个数量大小时，可以进行数量间的加减乘除等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算数运算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B6BD33-23AC-761F-1E06-8598CD80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5796" y="1431421"/>
            <a:ext cx="3200400" cy="685800"/>
          </a:xfrm>
        </p:spPr>
        <p:txBody>
          <a:bodyPr/>
          <a:lstStyle/>
          <a:p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399AC4-58D0-69B7-1052-BA9BC644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78329" y="2570950"/>
            <a:ext cx="7489675" cy="286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概述</a:t>
            </a:r>
            <a:endParaRPr lang="en-US" altLang="zh-CN" sz="3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不同数制间的转换</a:t>
            </a:r>
          </a:p>
          <a:p>
            <a:r>
              <a:rPr lang="en-US" altLang="zh-CN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  </a:t>
            </a:r>
            <a:r>
              <a:rPr lang="zh-CN" altLang="en-US" sz="36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二进制算数运算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1.5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几种常用的编码</a:t>
            </a:r>
          </a:p>
        </p:txBody>
      </p:sp>
    </p:spTree>
    <p:extLst>
      <p:ext uri="{BB962C8B-B14F-4D97-AF65-F5344CB8AC3E}">
        <p14:creationId xmlns:p14="http://schemas.microsoft.com/office/powerpoint/2010/main" val="20626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71244" y="-76911"/>
            <a:ext cx="66294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D6FB70-7B85-6608-C11D-F4F3E2CA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36359" y="1039585"/>
            <a:ext cx="343488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成绩计算方式：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23268" y="1729973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平时成绩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20%+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期末考试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80%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6359" y="2436026"/>
            <a:ext cx="489280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平时成绩包括作业、考勤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73461" y="5555885"/>
            <a:ext cx="872260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上课时间地点：</a:t>
            </a:r>
            <a:endParaRPr lang="en-US" altLang="zh-CN" sz="32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1-15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周  周一、三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1-2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  </a:t>
            </a:r>
            <a:r>
              <a:rPr lang="en-US" altLang="zh-CN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T3502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未包括特殊调休安排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5862" y="3898353"/>
            <a:ext cx="930400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作业：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每章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次，布置后一周内完成并交给各班学委，学委交各班负责助教</a:t>
            </a:r>
            <a:endParaRPr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25862" y="4443942"/>
            <a:ext cx="912956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考勤：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每学期进行</a:t>
            </a:r>
            <a:r>
              <a:rPr lang="en-US" altLang="zh-CN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4-5</a:t>
            </a:r>
            <a:r>
              <a:rPr lang="zh-CN" altLang="en-US" sz="3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次小测，作为考勤参照</a:t>
            </a:r>
            <a:endParaRPr lang="en-US" altLang="zh-CN" sz="3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25DB8B-92BA-8D31-45C5-C78C41676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56"/>
          <a:stretch/>
        </p:blipFill>
        <p:spPr>
          <a:xfrm>
            <a:off x="6862838" y="-76911"/>
            <a:ext cx="3147333" cy="38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6487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80391" y="1528419"/>
            <a:ext cx="87817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可以表示数字信号的大小和状态，如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1010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可表示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数量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。当两个数码分别表示两个数量大小时，可以进行数量间的加减乘除等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算数运算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780391" y="3287661"/>
            <a:ext cx="87817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同时，数码亦可表示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不同事物的代号，不再有数量大小的含义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如运动员的编号等。这时，数码又可称为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。为便于记忆和查找，在编制代码时需要遵循一定的规则，这些规则成为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码制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F28798-5DCA-FC8E-9F06-A8BE8D78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7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5796" y="1431421"/>
            <a:ext cx="3200400" cy="685800"/>
          </a:xfrm>
        </p:spPr>
        <p:txBody>
          <a:bodyPr/>
          <a:lstStyle/>
          <a:p>
            <a:r>
              <a:rPr lang="zh-CN" altLang="en-US" sz="36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9F41EA-FE8A-9FE7-358F-3C6BB622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78329" y="2570950"/>
            <a:ext cx="7489675" cy="286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概述</a:t>
            </a:r>
            <a:endParaRPr lang="en-US" altLang="zh-CN" sz="3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不同数制间的转换</a:t>
            </a:r>
          </a:p>
          <a:p>
            <a:r>
              <a:rPr lang="en-US" altLang="zh-CN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  </a:t>
            </a:r>
            <a:r>
              <a:rPr lang="zh-CN" altLang="en-US" sz="3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二进制算数运算</a:t>
            </a:r>
          </a:p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1.5  </a:t>
            </a:r>
            <a:r>
              <a:rPr lang="zh-CN" altLang="en-US" sz="36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几种常用的编码</a:t>
            </a:r>
          </a:p>
        </p:txBody>
      </p:sp>
    </p:spTree>
    <p:extLst>
      <p:ext uri="{BB962C8B-B14F-4D97-AF65-F5344CB8AC3E}">
        <p14:creationId xmlns:p14="http://schemas.microsoft.com/office/powerpoint/2010/main" val="331786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1056991"/>
            <a:ext cx="4117975" cy="609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6051E0-8342-A5E5-0021-E397AF2F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22</a:t>
            </a:fld>
            <a:endParaRPr lang="en-US"/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812423" y="1738416"/>
            <a:ext cx="8763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数制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：就是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数的表示方法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，把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多位数码中每一位的构成方法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以及按从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低位到高位的进位规则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进行计数称为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进位计数制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，简称数制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3641224" y="3296381"/>
            <a:ext cx="4870719" cy="283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常用数制：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十进制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(Decimal, D)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二进制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(Binary, B)</a:t>
            </a: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八进制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(Octal, O)</a:t>
            </a: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十六进制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(Hexadecimal, H)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34204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utoUpdateAnimBg="0"/>
      <p:bldP spid="54277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78077" y="1455941"/>
            <a:ext cx="8610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一个数码的进制表示，可用下标，如 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表示二进制； 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表示十进制；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表示八进制，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16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表示十六进制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837344" y="3160617"/>
            <a:ext cx="8763000" cy="159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有时也用字母做下标，如 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表示二进制，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Binary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表示十进制，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Decimal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表示八进制，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Octal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(N)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表示十六进制，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Hexadecimal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0041E8-44AE-B4AA-0800-5B8D7E7B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3959"/>
              </p:ext>
            </p:extLst>
          </p:nvPr>
        </p:nvGraphicFramePr>
        <p:xfrm>
          <a:off x="1708399" y="1693386"/>
          <a:ext cx="8680206" cy="4876750"/>
        </p:xfrm>
        <a:graphic>
          <a:graphicData uri="http://schemas.openxmlformats.org/drawingml/2006/table">
            <a:tbl>
              <a:tblPr/>
              <a:tblGrid>
                <a:gridCol w="1241659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876880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</a:tblGrid>
              <a:tr h="125803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数制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基数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数码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计数规则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一般表达式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计算机中英文表示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二进制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逢二进一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八进制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逢八进一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942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十六进制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ABCDEF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逢十六进一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 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(N-1)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734186"/>
              </p:ext>
            </p:extLst>
          </p:nvPr>
        </p:nvGraphicFramePr>
        <p:xfrm>
          <a:off x="7389285" y="2916771"/>
          <a:ext cx="1116109" cy="70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31640" progId="Equation.DSMT4">
                  <p:embed/>
                </p:oleObj>
              </mc:Choice>
              <mc:Fallback>
                <p:oleObj name="Equation" r:id="rId3" imgW="68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285" y="2916771"/>
                        <a:ext cx="1116109" cy="702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727"/>
              </p:ext>
            </p:extLst>
          </p:nvPr>
        </p:nvGraphicFramePr>
        <p:xfrm>
          <a:off x="7433210" y="3601512"/>
          <a:ext cx="10334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431640" progId="Equation.DSMT4">
                  <p:embed/>
                </p:oleObj>
              </mc:Choice>
              <mc:Fallback>
                <p:oleObj name="Equation" r:id="rId5" imgW="63468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3210" y="3601512"/>
                        <a:ext cx="10334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019616"/>
              </p:ext>
            </p:extLst>
          </p:nvPr>
        </p:nvGraphicFramePr>
        <p:xfrm>
          <a:off x="7428454" y="4262439"/>
          <a:ext cx="10128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454" y="4262439"/>
                        <a:ext cx="10128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055923"/>
              </p:ext>
            </p:extLst>
          </p:nvPr>
        </p:nvGraphicFramePr>
        <p:xfrm>
          <a:off x="7421391" y="5075243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391" y="5075243"/>
                        <a:ext cx="11160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772148"/>
              </p:ext>
            </p:extLst>
          </p:nvPr>
        </p:nvGraphicFramePr>
        <p:xfrm>
          <a:off x="7407287" y="5891751"/>
          <a:ext cx="10953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31640" progId="Equation.DSMT4">
                  <p:embed/>
                </p:oleObj>
              </mc:Choice>
              <mc:Fallback>
                <p:oleObj name="Equation" r:id="rId11" imgW="67284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87" y="5891751"/>
                        <a:ext cx="10953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1056991"/>
            <a:ext cx="4117975" cy="609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473613-822B-8F05-C1C3-FC6E98B2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4" y="975497"/>
            <a:ext cx="1311275" cy="609600"/>
          </a:xfrm>
        </p:spPr>
        <p:txBody>
          <a:bodyPr/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8F1685-3129-5134-93EF-DF084E98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25</a:t>
            </a:fld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66338" y="1659895"/>
            <a:ext cx="8889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(249.56)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2×10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4×10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9×10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5×10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6×10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33704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50354"/>
              </p:ext>
            </p:extLst>
          </p:nvPr>
        </p:nvGraphicFramePr>
        <p:xfrm>
          <a:off x="1708399" y="1693386"/>
          <a:ext cx="8680206" cy="4876750"/>
        </p:xfrm>
        <a:graphic>
          <a:graphicData uri="http://schemas.openxmlformats.org/drawingml/2006/table">
            <a:tbl>
              <a:tblPr/>
              <a:tblGrid>
                <a:gridCol w="1241659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876880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</a:tblGrid>
              <a:tr h="125803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数制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基数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数码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计数规则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一般表达式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计算机中英文表示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二进制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逢二进一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八进制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逢八进一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942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十六进制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ABCDEF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逢十六进一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 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(N-1)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714365"/>
              </p:ext>
            </p:extLst>
          </p:nvPr>
        </p:nvGraphicFramePr>
        <p:xfrm>
          <a:off x="7389285" y="2916771"/>
          <a:ext cx="1116109" cy="70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31640" progId="Equation.DSMT4">
                  <p:embed/>
                </p:oleObj>
              </mc:Choice>
              <mc:Fallback>
                <p:oleObj name="Equation" r:id="rId3" imgW="68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285" y="2916771"/>
                        <a:ext cx="1116109" cy="702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105372"/>
              </p:ext>
            </p:extLst>
          </p:nvPr>
        </p:nvGraphicFramePr>
        <p:xfrm>
          <a:off x="7433210" y="3601512"/>
          <a:ext cx="10334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431640" progId="Equation.DSMT4">
                  <p:embed/>
                </p:oleObj>
              </mc:Choice>
              <mc:Fallback>
                <p:oleObj name="Equation" r:id="rId5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3210" y="3601512"/>
                        <a:ext cx="10334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0989"/>
              </p:ext>
            </p:extLst>
          </p:nvPr>
        </p:nvGraphicFramePr>
        <p:xfrm>
          <a:off x="7428454" y="4262439"/>
          <a:ext cx="10128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454" y="4262439"/>
                        <a:ext cx="10128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670862"/>
              </p:ext>
            </p:extLst>
          </p:nvPr>
        </p:nvGraphicFramePr>
        <p:xfrm>
          <a:off x="7421391" y="5075243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391" y="5075243"/>
                        <a:ext cx="11160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186748"/>
              </p:ext>
            </p:extLst>
          </p:nvPr>
        </p:nvGraphicFramePr>
        <p:xfrm>
          <a:off x="7407287" y="5891751"/>
          <a:ext cx="10953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31640" progId="Equation.DSMT4">
                  <p:embed/>
                </p:oleObj>
              </mc:Choice>
              <mc:Fallback>
                <p:oleObj name="Equation" r:id="rId11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87" y="5891751"/>
                        <a:ext cx="10953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1056991"/>
            <a:ext cx="4117975" cy="609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7EFA2B-6B1D-FBEA-95C5-0D566D56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4" y="975497"/>
            <a:ext cx="1311275" cy="609600"/>
          </a:xfrm>
        </p:spPr>
        <p:txBody>
          <a:bodyPr/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6090AD-46A3-30A5-0C39-6049E55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27</a:t>
            </a:fld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66338" y="1659895"/>
            <a:ext cx="8889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(249.56)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515535" y="2303834"/>
            <a:ext cx="9258655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(1011.01)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</a:t>
            </a:r>
            <a:endParaRPr lang="en-US" altLang="zh-CN" sz="2400" dirty="0">
              <a:solidFill>
                <a:srgbClr val="C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7359" y="2354623"/>
            <a:ext cx="7496831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(11.25)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endParaRPr lang="en-US" altLang="zh-CN" sz="2400" b="1" dirty="0">
              <a:solidFill>
                <a:srgbClr val="C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833245"/>
              </p:ext>
            </p:extLst>
          </p:nvPr>
        </p:nvGraphicFramePr>
        <p:xfrm>
          <a:off x="1708399" y="1693386"/>
          <a:ext cx="8680206" cy="4876750"/>
        </p:xfrm>
        <a:graphic>
          <a:graphicData uri="http://schemas.openxmlformats.org/drawingml/2006/table">
            <a:tbl>
              <a:tblPr/>
              <a:tblGrid>
                <a:gridCol w="1241659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876880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</a:tblGrid>
              <a:tr h="125803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数制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基数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数码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计数规则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一般表达式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计算机中英文表示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二进制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逢二进一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八进制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逢八进一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942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十六进制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ABCDEF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逢十六进一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 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(N-1)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488044"/>
              </p:ext>
            </p:extLst>
          </p:nvPr>
        </p:nvGraphicFramePr>
        <p:xfrm>
          <a:off x="7389285" y="2916771"/>
          <a:ext cx="1116109" cy="70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31640" progId="Equation.DSMT4">
                  <p:embed/>
                </p:oleObj>
              </mc:Choice>
              <mc:Fallback>
                <p:oleObj name="Equation" r:id="rId3" imgW="68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285" y="2916771"/>
                        <a:ext cx="1116109" cy="702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27786"/>
              </p:ext>
            </p:extLst>
          </p:nvPr>
        </p:nvGraphicFramePr>
        <p:xfrm>
          <a:off x="7433210" y="3601512"/>
          <a:ext cx="10334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431640" progId="Equation.DSMT4">
                  <p:embed/>
                </p:oleObj>
              </mc:Choice>
              <mc:Fallback>
                <p:oleObj name="Equation" r:id="rId5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3210" y="3601512"/>
                        <a:ext cx="10334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763181"/>
              </p:ext>
            </p:extLst>
          </p:nvPr>
        </p:nvGraphicFramePr>
        <p:xfrm>
          <a:off x="7428454" y="4262439"/>
          <a:ext cx="10128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454" y="4262439"/>
                        <a:ext cx="10128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51954"/>
              </p:ext>
            </p:extLst>
          </p:nvPr>
        </p:nvGraphicFramePr>
        <p:xfrm>
          <a:off x="7421391" y="5075243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391" y="5075243"/>
                        <a:ext cx="11160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583751"/>
              </p:ext>
            </p:extLst>
          </p:nvPr>
        </p:nvGraphicFramePr>
        <p:xfrm>
          <a:off x="7407287" y="5891751"/>
          <a:ext cx="10953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31640" progId="Equation.DSMT4">
                  <p:embed/>
                </p:oleObj>
              </mc:Choice>
              <mc:Fallback>
                <p:oleObj name="Equation" r:id="rId11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87" y="5891751"/>
                        <a:ext cx="10953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1056991"/>
            <a:ext cx="4117975" cy="609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8808FB-4575-1CDB-6CCA-C0314122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4" y="975497"/>
            <a:ext cx="1311275" cy="609600"/>
          </a:xfrm>
        </p:spPr>
        <p:txBody>
          <a:bodyPr/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C5EB69-CDD8-0C1B-4941-262A017E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29</a:t>
            </a:fld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66338" y="1659895"/>
            <a:ext cx="8889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(249.56)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515535" y="2303831"/>
            <a:ext cx="9258655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(1011.01)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(11.25)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591738" y="3049507"/>
            <a:ext cx="9321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(13.74)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</a:t>
            </a:r>
            <a:endParaRPr lang="en-US" altLang="zh-CN" sz="2400" dirty="0">
              <a:solidFill>
                <a:srgbClr val="C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6454" y="3064487"/>
            <a:ext cx="6494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1×8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+ 3×8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+ 7×8</a:t>
            </a:r>
            <a:r>
              <a:rPr lang="zh-CN" altLang="en-US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+ 4×8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(11.9375)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endParaRPr lang="en-US" altLang="zh-CN" sz="2400" b="1" dirty="0">
              <a:solidFill>
                <a:srgbClr val="C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4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204242" y="3513593"/>
            <a:ext cx="929640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教材和参考书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数字电子技术基础（第六版）清华高教版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数字电子技术基础（第二版）哈工大高教版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任意版本的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参考书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XILINX FPGA/VIVADO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598" y="5546375"/>
            <a:ext cx="929640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相关课程材料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站 数字电子技术基础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清华大学 王红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MOOC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国防科技大学 丁文霞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705099" y="136525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DB46F3-9EF3-8B89-BC65-803E0B8C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97363"/>
              </p:ext>
            </p:extLst>
          </p:nvPr>
        </p:nvGraphicFramePr>
        <p:xfrm>
          <a:off x="1708399" y="1693386"/>
          <a:ext cx="8680206" cy="4876750"/>
        </p:xfrm>
        <a:graphic>
          <a:graphicData uri="http://schemas.openxmlformats.org/drawingml/2006/table">
            <a:tbl>
              <a:tblPr/>
              <a:tblGrid>
                <a:gridCol w="1241659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876880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</a:tblGrid>
              <a:tr h="125803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数制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基数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数码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计数规则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一般表达式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计算机中英文表示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二进制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逢二进一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八进制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逢八进一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942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十六进制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ABCDEF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逢十六进一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 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(N-1)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</a:tbl>
          </a:graphicData>
        </a:graphic>
      </p:graphicFrame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921519"/>
            <a:ext cx="4117975" cy="609600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1.2   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几种常用的数制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9DF758-5EE2-B2D6-6C0C-F2858E96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567315"/>
              </p:ext>
            </p:extLst>
          </p:nvPr>
        </p:nvGraphicFramePr>
        <p:xfrm>
          <a:off x="7389285" y="2916771"/>
          <a:ext cx="1116109" cy="70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31640" progId="Equation.DSMT4">
                  <p:embed/>
                </p:oleObj>
              </mc:Choice>
              <mc:Fallback>
                <p:oleObj name="Equation" r:id="rId3" imgW="68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285" y="2916771"/>
                        <a:ext cx="1116109" cy="702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7826"/>
              </p:ext>
            </p:extLst>
          </p:nvPr>
        </p:nvGraphicFramePr>
        <p:xfrm>
          <a:off x="7433210" y="3601512"/>
          <a:ext cx="10334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431640" progId="Equation.DSMT4">
                  <p:embed/>
                </p:oleObj>
              </mc:Choice>
              <mc:Fallback>
                <p:oleObj name="Equation" r:id="rId5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3210" y="3601512"/>
                        <a:ext cx="10334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898652"/>
              </p:ext>
            </p:extLst>
          </p:nvPr>
        </p:nvGraphicFramePr>
        <p:xfrm>
          <a:off x="7428454" y="4262439"/>
          <a:ext cx="10128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454" y="4262439"/>
                        <a:ext cx="10128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876976"/>
              </p:ext>
            </p:extLst>
          </p:nvPr>
        </p:nvGraphicFramePr>
        <p:xfrm>
          <a:off x="7421391" y="5075243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391" y="5075243"/>
                        <a:ext cx="11160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865430"/>
              </p:ext>
            </p:extLst>
          </p:nvPr>
        </p:nvGraphicFramePr>
        <p:xfrm>
          <a:off x="7407287" y="5891751"/>
          <a:ext cx="10953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31640" progId="Equation.DSMT4">
                  <p:embed/>
                </p:oleObj>
              </mc:Choice>
              <mc:Fallback>
                <p:oleObj name="Equation" r:id="rId11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87" y="5891751"/>
                        <a:ext cx="10953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6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4" y="975497"/>
            <a:ext cx="1311275" cy="609600"/>
          </a:xfrm>
        </p:spPr>
        <p:txBody>
          <a:bodyPr/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C18A0C-E210-B07F-6D34-ABE66A6F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31</a:t>
            </a:fld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604435" y="3712081"/>
            <a:ext cx="9216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(F9.1A)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16</a:t>
            </a:r>
            <a:endParaRPr lang="en-US" altLang="zh-CN" sz="2400" baseline="-25000" dirty="0">
              <a:solidFill>
                <a:srgbClr val="C0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960762" y="4495930"/>
            <a:ext cx="842747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目前在计算机上常用的是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位二进制数表示和计算，由于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位二进制数都可以用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位十六进制数表示，故在编程时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用十六进制书写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非常方便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566338" y="1659895"/>
            <a:ext cx="8889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(249.56)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6×10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515535" y="2303831"/>
            <a:ext cx="9258655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(1011.01)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=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+ 0×2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+ 1×2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(11.25)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591738" y="3049507"/>
            <a:ext cx="9321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(13.74)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       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1×8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+ 3×8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+ 7×8</a:t>
            </a:r>
            <a:r>
              <a:rPr lang="zh-CN" altLang="en-US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+ 4×8</a:t>
            </a:r>
            <a:r>
              <a:rPr lang="en-US" altLang="zh-CN" sz="2400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(11.9375)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08338" y="3771208"/>
            <a:ext cx="8323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15×16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+9×16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+1×16</a:t>
            </a:r>
            <a:r>
              <a:rPr lang="zh-CN" altLang="en-US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+10×16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-2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(249.1015625)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52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68776"/>
              </p:ext>
            </p:extLst>
          </p:nvPr>
        </p:nvGraphicFramePr>
        <p:xfrm>
          <a:off x="1708399" y="1693386"/>
          <a:ext cx="8680206" cy="4876750"/>
        </p:xfrm>
        <a:graphic>
          <a:graphicData uri="http://schemas.openxmlformats.org/drawingml/2006/table">
            <a:tbl>
              <a:tblPr/>
              <a:tblGrid>
                <a:gridCol w="1241659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876880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</a:tblGrid>
              <a:tr h="125803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数制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基数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数码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计数规则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一般表达式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计算机中英文表示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二进制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逢二进一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八进制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逢八进一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94215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十六进制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ABCDEF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逢十六进一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66914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进制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/>
                          <a:cs typeface="Times New Roman" pitchFamily="18" charset="0"/>
                        </a:rPr>
                        <a:t>~ 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(N-1)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逢</a:t>
                      </a: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  <a:r>
                        <a:rPr kumimoji="1" lang="zh-CN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进一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254728"/>
              </p:ext>
            </p:extLst>
          </p:nvPr>
        </p:nvGraphicFramePr>
        <p:xfrm>
          <a:off x="7389814" y="2916239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31640" progId="Equation.DSMT4">
                  <p:embed/>
                </p:oleObj>
              </mc:Choice>
              <mc:Fallback>
                <p:oleObj name="Equation" r:id="rId3" imgW="68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814" y="2916239"/>
                        <a:ext cx="111601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489343"/>
              </p:ext>
            </p:extLst>
          </p:nvPr>
        </p:nvGraphicFramePr>
        <p:xfrm>
          <a:off x="7433210" y="3601512"/>
          <a:ext cx="10334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431640" progId="Equation.DSMT4">
                  <p:embed/>
                </p:oleObj>
              </mc:Choice>
              <mc:Fallback>
                <p:oleObj name="Equation" r:id="rId5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3210" y="3601512"/>
                        <a:ext cx="103346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714032"/>
              </p:ext>
            </p:extLst>
          </p:nvPr>
        </p:nvGraphicFramePr>
        <p:xfrm>
          <a:off x="7428454" y="4262439"/>
          <a:ext cx="10128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454" y="4262439"/>
                        <a:ext cx="10128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701852"/>
              </p:ext>
            </p:extLst>
          </p:nvPr>
        </p:nvGraphicFramePr>
        <p:xfrm>
          <a:off x="7421391" y="5075243"/>
          <a:ext cx="11160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31640" progId="Equation.DSMT4">
                  <p:embed/>
                </p:oleObj>
              </mc:Choice>
              <mc:Fallback>
                <p:oleObj name="Equation" r:id="rId9" imgW="68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391" y="5075243"/>
                        <a:ext cx="11160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928072"/>
              </p:ext>
            </p:extLst>
          </p:nvPr>
        </p:nvGraphicFramePr>
        <p:xfrm>
          <a:off x="7407287" y="5891751"/>
          <a:ext cx="10953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31640" progId="Equation.DSMT4">
                  <p:embed/>
                </p:oleObj>
              </mc:Choice>
              <mc:Fallback>
                <p:oleObj name="Equation" r:id="rId11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87" y="5891751"/>
                        <a:ext cx="10953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4" y="1056991"/>
            <a:ext cx="4117975" cy="609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几种常用的数制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28D8DE-67DE-8E38-8A78-D7BA01D6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026" name="Group 6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47515"/>
              </p:ext>
            </p:extLst>
          </p:nvPr>
        </p:nvGraphicFramePr>
        <p:xfrm>
          <a:off x="1769531" y="2424909"/>
          <a:ext cx="8686808" cy="3857625"/>
        </p:xfrm>
        <a:graphic>
          <a:graphicData uri="http://schemas.openxmlformats.org/drawingml/2006/table">
            <a:tbl>
              <a:tblPr/>
              <a:tblGrid>
                <a:gridCol w="1085851">
                  <a:extLst>
                    <a:ext uri="{9D8B030D-6E8A-4147-A177-3AD203B41FA5}">
                      <a16:colId xmlns:a16="http://schemas.microsoft.com/office/drawing/2014/main" val="3121762361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3303307701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1141778631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2569489706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1004144581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3735372565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1078410859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2560371714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78010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2256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946246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64148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5651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6191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97282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68220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35598"/>
                  </a:ext>
                </a:extLst>
              </a:tr>
            </a:tbl>
          </a:graphicData>
        </a:graphic>
      </p:graphicFrame>
      <p:sp>
        <p:nvSpPr>
          <p:cNvPr id="59485" name="Rectangle 93"/>
          <p:cNvSpPr>
            <a:spLocks noChangeArrowheads="1"/>
          </p:cNvSpPr>
          <p:nvPr/>
        </p:nvSpPr>
        <p:spPr bwMode="auto">
          <a:xfrm>
            <a:off x="1922092" y="1708450"/>
            <a:ext cx="10772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1.2.1</a:t>
            </a:r>
          </a:p>
        </p:txBody>
      </p:sp>
      <p:sp>
        <p:nvSpPr>
          <p:cNvPr id="60001" name="Text Box 609"/>
          <p:cNvSpPr txBox="1">
            <a:spLocks noGrp="1" noChangeArrowheads="1"/>
          </p:cNvSpPr>
          <p:nvPr>
            <p:ph type="title"/>
          </p:nvPr>
        </p:nvSpPr>
        <p:spPr>
          <a:xfrm>
            <a:off x="1922092" y="1022647"/>
            <a:ext cx="6705600" cy="685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1.2.1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个数码的不同进制表示。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CE6F3C-0F38-021A-4154-D90E6003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7389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0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0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85" grpId="0"/>
      <p:bldP spid="60001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54201" y="1061859"/>
            <a:ext cx="5257800" cy="457200"/>
          </a:xfrm>
        </p:spPr>
        <p:txBody>
          <a:bodyPr>
            <a:normAutofit fontScale="90000"/>
          </a:bodyPr>
          <a:lstStyle/>
          <a:p>
            <a:pPr marL="838179" indent="-838179"/>
            <a:r>
              <a:rPr lang="en-US" altLang="zh-CN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   </a:t>
            </a:r>
            <a:r>
              <a:rPr lang="zh-CN" altLang="en-US" sz="32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不同数制间的转换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F047DB-5E8D-ED40-85B7-CDA42F48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34</a:t>
            </a:fld>
            <a:endParaRPr lang="en-US"/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718732" y="2306729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十六进制数转换成十进制数</a:t>
            </a:r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1828800" y="1596682"/>
            <a:ext cx="8534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数制转换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不同进制的数码之间的转换叫做数制转换</a:t>
            </a:r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018176"/>
              </p:ext>
            </p:extLst>
          </p:nvPr>
        </p:nvGraphicFramePr>
        <p:xfrm>
          <a:off x="2057400" y="4350210"/>
          <a:ext cx="83058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04960" imgH="596880" progId="Equation.3">
                  <p:embed/>
                </p:oleObj>
              </mc:Choice>
              <mc:Fallback>
                <p:oleObj name="Equation" r:id="rId3" imgW="3504960" imgH="596880" progId="Equation.3">
                  <p:embed/>
                  <p:pic>
                    <p:nvPicPr>
                      <p:cNvPr id="604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350210"/>
                        <a:ext cx="8305800" cy="1412875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866900" y="3134840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方法是将二进制数、八进制数和十六进制数按下列十进制数一般表达式进行</a:t>
            </a:r>
            <a:r>
              <a:rPr lang="zh-CN" altLang="en-US" sz="2800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展开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即可：“按位加权求和”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120016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utoUpdateAnimBg="0"/>
      <p:bldP spid="60420" grpId="0" autoUpdateAnimBg="0"/>
      <p:bldP spid="60425" grpId="0" autoUpdateAnimBg="0"/>
      <p:bldP spid="60431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726250" y="1029296"/>
            <a:ext cx="17462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68162"/>
              </p:ext>
            </p:extLst>
          </p:nvPr>
        </p:nvGraphicFramePr>
        <p:xfrm>
          <a:off x="1572242" y="1766169"/>
          <a:ext cx="1850116" cy="52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99920" imgH="228600" progId="Equation.3">
                  <p:embed/>
                </p:oleObj>
              </mc:Choice>
              <mc:Fallback>
                <p:oleObj name="公式" r:id="rId2" imgW="799920" imgH="228600" progId="Equation.3">
                  <p:embed/>
                  <p:pic>
                    <p:nvPicPr>
                      <p:cNvPr id="604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242" y="1766169"/>
                        <a:ext cx="1850116" cy="529464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551354"/>
              </p:ext>
            </p:extLst>
          </p:nvPr>
        </p:nvGraphicFramePr>
        <p:xfrm>
          <a:off x="1661757" y="3118982"/>
          <a:ext cx="1426760" cy="53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47640" imgH="241200" progId="Equation.3">
                  <p:embed/>
                </p:oleObj>
              </mc:Choice>
              <mc:Fallback>
                <p:oleObj name="公式" r:id="rId4" imgW="647640" imgH="241200" progId="Equation.3">
                  <p:embed/>
                  <p:pic>
                    <p:nvPicPr>
                      <p:cNvPr id="3584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1757" y="3118982"/>
                        <a:ext cx="1426760" cy="53098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764571"/>
              </p:ext>
            </p:extLst>
          </p:nvPr>
        </p:nvGraphicFramePr>
        <p:xfrm>
          <a:off x="1726251" y="4910203"/>
          <a:ext cx="1591484" cy="46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74360" imgH="228600" progId="Equation.3">
                  <p:embed/>
                </p:oleObj>
              </mc:Choice>
              <mc:Fallback>
                <p:oleObj name="公式" r:id="rId6" imgW="774360" imgH="228600" progId="Equation.3">
                  <p:embed/>
                  <p:pic>
                    <p:nvPicPr>
                      <p:cNvPr id="3584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251" y="4910203"/>
                        <a:ext cx="1591484" cy="469704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000541"/>
              </p:ext>
            </p:extLst>
          </p:nvPr>
        </p:nvGraphicFramePr>
        <p:xfrm>
          <a:off x="3472504" y="1741475"/>
          <a:ext cx="6969843" cy="98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114800" imgH="482400" progId="Equation.3">
                  <p:embed/>
                </p:oleObj>
              </mc:Choice>
              <mc:Fallback>
                <p:oleObj name="公式" r:id="rId8" imgW="4114800" imgH="48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504" y="1741475"/>
                        <a:ext cx="6969843" cy="989551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542261"/>
              </p:ext>
            </p:extLst>
          </p:nvPr>
        </p:nvGraphicFramePr>
        <p:xfrm>
          <a:off x="3472505" y="3176151"/>
          <a:ext cx="6918129" cy="1038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213000" imgH="482400" progId="Equation.3">
                  <p:embed/>
                </p:oleObj>
              </mc:Choice>
              <mc:Fallback>
                <p:oleObj name="公式" r:id="rId10" imgW="321300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505" y="3176151"/>
                        <a:ext cx="6918129" cy="103840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496407"/>
              </p:ext>
            </p:extLst>
          </p:nvPr>
        </p:nvGraphicFramePr>
        <p:xfrm>
          <a:off x="3472500" y="4960307"/>
          <a:ext cx="6983216" cy="9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644640" imgH="482400" progId="Equation.3">
                  <p:embed/>
                </p:oleObj>
              </mc:Choice>
              <mc:Fallback>
                <p:oleObj name="公式" r:id="rId12" imgW="364464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500" y="4960307"/>
                        <a:ext cx="6983216" cy="993863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F09D6FB-7260-27EB-BB99-EE85191F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1896532" y="3190889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a.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十进制的整数转换：</a:t>
            </a:r>
          </a:p>
        </p:txBody>
      </p:sp>
      <p:sp>
        <p:nvSpPr>
          <p:cNvPr id="358407" name="Text Box 7"/>
          <p:cNvSpPr txBox="1">
            <a:spLocks noGrp="1" noChangeArrowheads="1"/>
          </p:cNvSpPr>
          <p:nvPr>
            <p:ph type="title"/>
          </p:nvPr>
        </p:nvSpPr>
        <p:spPr>
          <a:xfrm>
            <a:off x="1666431" y="1067512"/>
            <a:ext cx="84582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十进制数转换成二进制数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105FA-DD0B-48B3-93D6-B686055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36</a:t>
            </a:fld>
            <a:endParaRPr lang="en-US"/>
          </a:p>
        </p:txBody>
      </p:sp>
      <p:sp>
        <p:nvSpPr>
          <p:cNvPr id="358409" name="Text Box 9"/>
          <p:cNvSpPr txBox="1">
            <a:spLocks noChangeArrowheads="1"/>
          </p:cNvSpPr>
          <p:nvPr/>
        </p:nvSpPr>
        <p:spPr bwMode="auto">
          <a:xfrm>
            <a:off x="1896532" y="3973548"/>
            <a:ext cx="839893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将十进制的整数部分</a:t>
            </a:r>
            <a:r>
              <a:rPr lang="zh-CN" altLang="en-US" sz="28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用基数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去除，保留余数，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再用商除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，依次下去，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直到商为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为止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，将其余数</a:t>
            </a:r>
            <a:r>
              <a:rPr lang="zh-CN" altLang="en-US" sz="2800" b="1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逆序排列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即为对应的二进制数的整数部分。</a:t>
            </a:r>
          </a:p>
        </p:txBody>
      </p:sp>
      <p:sp>
        <p:nvSpPr>
          <p:cNvPr id="358410" name="Rectangle 10"/>
          <p:cNvSpPr>
            <a:spLocks noChangeArrowheads="1"/>
          </p:cNvSpPr>
          <p:nvPr/>
        </p:nvSpPr>
        <p:spPr bwMode="auto">
          <a:xfrm>
            <a:off x="1756833" y="1851749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原则是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“整数：除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取余，逆序排列；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小数：乘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取整，顺序排列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”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19428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5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5" grpId="0" autoUpdateAnimBg="0"/>
      <p:bldP spid="358407" grpId="0" animBg="1" autoUpdateAnimBg="0"/>
      <p:bldP spid="358409" grpId="0" autoUpdateAnimBg="0"/>
      <p:bldP spid="35841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867255" y="2417484"/>
            <a:ext cx="8915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1.3.1  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将（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173.39)</a:t>
            </a:r>
            <a:r>
              <a:rPr lang="en-US" altLang="zh-CN" sz="26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转化成二进制数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要求精度为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1%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917700" y="3743704"/>
            <a:ext cx="2819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整数部分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</a:t>
            </a:r>
            <a:endParaRPr lang="zh-CN" altLang="en-US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16679" y="3086396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解：其过程如下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888067" y="4394309"/>
            <a:ext cx="3962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(173)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=(10101101) 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882511" y="1757302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a.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十进制的整数转换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>
          <a:xfrm>
            <a:off x="1666431" y="1067512"/>
            <a:ext cx="8458200" cy="6096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CN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十进制数转换成二进制数</a:t>
            </a:r>
            <a:endParaRPr lang="zh-CN" altLang="en-US" sz="2800" b="1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12370" y="3068609"/>
            <a:ext cx="4684914" cy="3585293"/>
            <a:chOff x="4288367" y="3068606"/>
            <a:chExt cx="4684913" cy="3585293"/>
          </a:xfrm>
        </p:grpSpPr>
        <p:graphicFrame>
          <p:nvGraphicFramePr>
            <p:cNvPr id="1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8910366"/>
                </p:ext>
              </p:extLst>
            </p:nvPr>
          </p:nvGraphicFramePr>
          <p:xfrm>
            <a:off x="4288367" y="3068606"/>
            <a:ext cx="2824818" cy="3585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934560" imgH="1197360" progId="Visio.Drawing.6">
                    <p:embed/>
                  </p:oleObj>
                </mc:Choice>
                <mc:Fallback>
                  <p:oleObj name="VISIO" r:id="rId3" imgW="934560" imgH="119736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2040"/>
                        <a:stretch>
                          <a:fillRect/>
                        </a:stretch>
                      </p:blipFill>
                      <p:spPr bwMode="auto">
                        <a:xfrm>
                          <a:off x="4288367" y="3068606"/>
                          <a:ext cx="2824818" cy="3585293"/>
                        </a:xfrm>
                        <a:prstGeom prst="rect">
                          <a:avLst/>
                        </a:prstGeom>
                        <a:noFill/>
                        <a:ln w="57150" cmpd="thickThin">
                          <a:solidFill>
                            <a:srgbClr val="FF3300"/>
                          </a:solidFill>
                          <a:miter lim="800000"/>
                          <a:headEnd type="none" w="sm" len="sm"/>
                          <a:tailEnd type="none" w="sm" len="sm"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 flipV="1">
              <a:off x="7442200" y="3068606"/>
              <a:ext cx="0" cy="3206093"/>
            </a:xfrm>
            <a:prstGeom prst="straightConnector1">
              <a:avLst/>
            </a:prstGeom>
            <a:ln w="57150">
              <a:solidFill>
                <a:srgbClr val="007A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7551096" y="586532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逆序排列</a:t>
              </a:r>
              <a:endParaRPr lang="x-none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EBF854-CABE-2FE1-C049-1D98D9A0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5" grpId="0" autoUpdateAnimBg="0"/>
      <p:bldP spid="1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882511" y="1757302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a.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十进制的整数转换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>
          <a:xfrm>
            <a:off x="1666431" y="1067512"/>
            <a:ext cx="8458200" cy="6096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十进制数转换成二进制数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766450" y="2382802"/>
            <a:ext cx="839893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整数转换规则证明</a:t>
            </a:r>
          </a:p>
        </p:txBody>
      </p:sp>
      <p:sp>
        <p:nvSpPr>
          <p:cNvPr id="2" name="矩形 1"/>
          <p:cNvSpPr/>
          <p:nvPr/>
        </p:nvSpPr>
        <p:spPr>
          <a:xfrm>
            <a:off x="1775777" y="2881658"/>
            <a:ext cx="8922900" cy="3865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假定十进制整数为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其等值的二进制数为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则可知：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 2×(k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1)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上式表明，若将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÷2，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则得到的商为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而余数即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 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若将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÷2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的商进行下列变换：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=2×(k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n-3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(2)</a:t>
            </a: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将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(2)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再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÷2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，则可得余数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en-HK" sz="24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 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依次类推，可得二进制整数的每一位，且最后得到的是最高位。</a:t>
            </a:r>
            <a:endParaRPr lang="x-none" sz="2400" dirty="0">
              <a:solidFill>
                <a:srgbClr val="0070C0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9EBF5-DCCA-142B-750B-4F0BB0ED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1828800" y="2555442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a.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十进制的整数转换：</a:t>
            </a:r>
          </a:p>
        </p:txBody>
      </p:sp>
      <p:sp>
        <p:nvSpPr>
          <p:cNvPr id="358407" name="Text Box 7"/>
          <p:cNvSpPr txBox="1">
            <a:spLocks noGrp="1" noChangeArrowheads="1"/>
          </p:cNvSpPr>
          <p:nvPr>
            <p:ph type="title"/>
          </p:nvPr>
        </p:nvSpPr>
        <p:spPr>
          <a:xfrm>
            <a:off x="1666431" y="1067512"/>
            <a:ext cx="84582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十进制数转换成二进制数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7A1CFB-8376-8C4A-2C65-21F466C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39</a:t>
            </a:fld>
            <a:endParaRPr lang="en-US"/>
          </a:p>
        </p:txBody>
      </p:sp>
      <p:sp>
        <p:nvSpPr>
          <p:cNvPr id="358410" name="Rectangle 10"/>
          <p:cNvSpPr>
            <a:spLocks noChangeArrowheads="1"/>
          </p:cNvSpPr>
          <p:nvPr/>
        </p:nvSpPr>
        <p:spPr bwMode="auto">
          <a:xfrm>
            <a:off x="1756833" y="1851749"/>
            <a:ext cx="868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原则是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“整数除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，小数乘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2”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1059" y="4723211"/>
            <a:ext cx="3813175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38179" indent="-838179"/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b.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十进制的小数转换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91055" y="5180414"/>
            <a:ext cx="8991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将小数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用基数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去乘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保留积的整数，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再用积的小数继续乘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，依次下去，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直到乘积是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为或达到要求的精度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，其积的整数部分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顺序排列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即为对应的二进制数的小数部分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828804" y="3131324"/>
            <a:ext cx="839893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将十进制的整数部分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用基数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去除，保留余数，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再用商除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，依次下去，直到商为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为止，将其余数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逆序排列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即为对应的二进制数的整数部分。</a:t>
            </a:r>
          </a:p>
        </p:txBody>
      </p:sp>
    </p:spTree>
    <p:extLst>
      <p:ext uri="{BB962C8B-B14F-4D97-AF65-F5344CB8AC3E}">
        <p14:creationId xmlns:p14="http://schemas.microsoft.com/office/powerpoint/2010/main" val="29875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903" y="1240666"/>
            <a:ext cx="3990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电路原理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539" y="2151001"/>
            <a:ext cx="3990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模拟电子技术基础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0330" y="2140258"/>
            <a:ext cx="3777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模拟电子技术实验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数字电子技术实验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5722" y="3691238"/>
            <a:ext cx="4447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微机原理、嵌入式系统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8130" y="5064591"/>
            <a:ext cx="8143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课程目的：掌握基本概念，基本分析方法，基本设计方法和基本的实验技能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871244" y="63769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</a:p>
        </p:txBody>
      </p:sp>
      <p:sp>
        <p:nvSpPr>
          <p:cNvPr id="11" name="Oval 10"/>
          <p:cNvSpPr/>
          <p:nvPr/>
        </p:nvSpPr>
        <p:spPr>
          <a:xfrm>
            <a:off x="4241285" y="2020220"/>
            <a:ext cx="981075" cy="14373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0542" y="1984999"/>
            <a:ext cx="981075" cy="14373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C0E33D-9D23-E98E-0724-58C20EDF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1" grpId="0" animBg="1"/>
      <p:bldP spid="11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1638300" y="915511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1.3.1 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 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(173.39)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转化成二进制数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要求精度为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1%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1630188" y="1395795"/>
            <a:ext cx="2794000" cy="5334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解：小数部分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96DB40-2FBA-37D3-7C22-FFF5F688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40</a:t>
            </a:fld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600200" y="1929073"/>
            <a:ext cx="533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由于精度要求，令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505028"/>
              </p:ext>
            </p:extLst>
          </p:nvPr>
        </p:nvGraphicFramePr>
        <p:xfrm>
          <a:off x="4686301" y="1960824"/>
          <a:ext cx="1181100" cy="40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215640" progId="Equation.3">
                  <p:embed/>
                </p:oleObj>
              </mc:Choice>
              <mc:Fallback>
                <p:oleObj name="Equation" r:id="rId3" imgW="6220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1" y="1960824"/>
                        <a:ext cx="1181100" cy="409695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14855" y="2570891"/>
            <a:ext cx="2438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取对数，可得</a:t>
            </a: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13834"/>
              </p:ext>
            </p:extLst>
          </p:nvPr>
        </p:nvGraphicFramePr>
        <p:xfrm>
          <a:off x="6076951" y="1954321"/>
          <a:ext cx="2012951" cy="412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951" y="1954321"/>
                        <a:ext cx="2012951" cy="412339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392175"/>
              </p:ext>
            </p:extLst>
          </p:nvPr>
        </p:nvGraphicFramePr>
        <p:xfrm>
          <a:off x="8293101" y="1948126"/>
          <a:ext cx="1130300" cy="41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3920" imgH="215640" progId="Equation.3">
                  <p:embed/>
                </p:oleObj>
              </mc:Choice>
              <mc:Fallback>
                <p:oleObj name="Equation" r:id="rId7" imgW="583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1" y="1948126"/>
                        <a:ext cx="1130300" cy="41774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613444"/>
              </p:ext>
            </p:extLst>
          </p:nvPr>
        </p:nvGraphicFramePr>
        <p:xfrm>
          <a:off x="4061928" y="2670958"/>
          <a:ext cx="3023119" cy="51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228600" progId="Equation.3">
                  <p:embed/>
                </p:oleObj>
              </mc:Choice>
              <mc:Fallback>
                <p:oleObj name="Equation" r:id="rId9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1928" y="2670958"/>
                        <a:ext cx="3023119" cy="51404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11420"/>
              </p:ext>
            </p:extLst>
          </p:nvPr>
        </p:nvGraphicFramePr>
        <p:xfrm>
          <a:off x="7308851" y="2757488"/>
          <a:ext cx="1130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495000" imgH="177480" progId="Equation.3">
                  <p:embed/>
                </p:oleObj>
              </mc:Choice>
              <mc:Fallback>
                <p:oleObj name="公式" r:id="rId11" imgW="4950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1" y="2757488"/>
                        <a:ext cx="1130300" cy="406400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1676400" y="3558216"/>
            <a:ext cx="54864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取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m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满足精度要求，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过程如下</a:t>
            </a:r>
          </a:p>
        </p:txBody>
      </p:sp>
      <p:graphicFrame>
        <p:nvGraphicFramePr>
          <p:cNvPr id="2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00595"/>
              </p:ext>
            </p:extLst>
          </p:nvPr>
        </p:nvGraphicFramePr>
        <p:xfrm>
          <a:off x="6021357" y="3705539"/>
          <a:ext cx="4115097" cy="283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3" imgW="1315800" imgH="885960" progId="Visio.Drawing.6">
                  <p:embed/>
                </p:oleObj>
              </mc:Choice>
              <mc:Fallback>
                <p:oleObj name="VISIO" r:id="rId13" imgW="1315800" imgH="8859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57" y="3705539"/>
                        <a:ext cx="4115097" cy="2831423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653615" y="4598030"/>
            <a:ext cx="44804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(0.39)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=(0.0110001) 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1663403" y="5298172"/>
            <a:ext cx="4267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ea typeface="楷体" panose="02010609060101010101" pitchFamily="49" charset="-122"/>
                <a:cs typeface="Times New Roman" pitchFamily="18" charset="0"/>
              </a:rPr>
              <a:t>故（</a:t>
            </a:r>
            <a:r>
              <a:rPr lang="en-US" altLang="zh-CN" sz="2800" dirty="0">
                <a:ea typeface="楷体" panose="02010609060101010101" pitchFamily="49" charset="-122"/>
                <a:cs typeface="Times New Roman" pitchFamily="18" charset="0"/>
              </a:rPr>
              <a:t>173.39)</a:t>
            </a:r>
            <a:r>
              <a:rPr lang="en-US" altLang="zh-CN" sz="2800" baseline="-25000" dirty="0">
                <a:ea typeface="楷体" panose="02010609060101010101" pitchFamily="49" charset="-122"/>
                <a:cs typeface="Times New Roman" pitchFamily="18" charset="0"/>
              </a:rPr>
              <a:t>D</a:t>
            </a:r>
          </a:p>
          <a:p>
            <a:pPr>
              <a:spcBef>
                <a:spcPct val="50000"/>
              </a:spcBef>
            </a:pPr>
            <a:r>
              <a:rPr lang="en-US" altLang="zh-CN" sz="2800" baseline="-25000" dirty="0">
                <a:ea typeface="楷体" panose="02010609060101010101" pitchFamily="49" charset="-122"/>
                <a:cs typeface="Times New Roman" pitchFamily="18" charset="0"/>
              </a:rPr>
              <a:t>       </a:t>
            </a:r>
            <a:r>
              <a:rPr lang="en-US" altLang="zh-CN" sz="2800" dirty="0">
                <a:ea typeface="楷体" panose="02010609060101010101" pitchFamily="49" charset="-122"/>
                <a:cs typeface="Times New Roman" pitchFamily="18" charset="0"/>
              </a:rPr>
              <a:t>=(10101101.0110001)</a:t>
            </a:r>
            <a:r>
              <a:rPr lang="en-US" altLang="zh-CN" sz="2800" baseline="-25000" dirty="0">
                <a:ea typeface="楷体" panose="02010609060101010101" pitchFamily="49" charset="-122"/>
                <a:cs typeface="Times New Roman" pitchFamily="18" charset="0"/>
              </a:rPr>
              <a:t>B</a:t>
            </a:r>
            <a:endParaRPr lang="en-US" altLang="zh-CN" sz="2800" dirty="0">
              <a:ea typeface="楷体" panose="02010609060101010101" pitchFamily="49" charset="-122"/>
              <a:cs typeface="Times New Roman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0347129" y="3699455"/>
            <a:ext cx="0" cy="2894121"/>
          </a:xfrm>
          <a:prstGeom prst="straightConnector1">
            <a:avLst/>
          </a:prstGeom>
          <a:ln w="57150">
            <a:solidFill>
              <a:srgbClr val="007A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 autoUpdateAnimBg="0"/>
      <p:bldP spid="11" grpId="0" animBg="1" autoUpdateAnimBg="0"/>
      <p:bldP spid="12" grpId="0" autoUpdateAnimBg="0"/>
      <p:bldP spid="14" grpId="0" autoUpdateAnimBg="0"/>
      <p:bldP spid="19" grpId="0" autoUpdateAnimBg="0"/>
      <p:bldP spid="21" grpId="0" autoUpdateAnimBg="0"/>
      <p:bldP spid="22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882511" y="1729309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838179" indent="-838179"/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b.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十进制的小数转换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>
          <a:xfrm>
            <a:off x="1666431" y="1067512"/>
            <a:ext cx="8458200" cy="6096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CN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altLang="zh-CN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b="1" u="sng">
                <a:latin typeface="楷体" panose="02010609060101010101" pitchFamily="49" charset="-122"/>
                <a:ea typeface="楷体" panose="02010609060101010101" pitchFamily="49" charset="-122"/>
              </a:rPr>
              <a:t>十进制数转换成二进制数</a:t>
            </a:r>
            <a:endParaRPr lang="zh-CN" altLang="en-US" sz="2800" b="1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94443" y="2242836"/>
            <a:ext cx="839893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小数转换规则证明</a:t>
            </a:r>
          </a:p>
        </p:txBody>
      </p:sp>
      <p:sp>
        <p:nvSpPr>
          <p:cNvPr id="9" name="矩形 8"/>
          <p:cNvSpPr/>
          <p:nvPr/>
        </p:nvSpPr>
        <p:spPr>
          <a:xfrm>
            <a:off x="1524000" y="2698619"/>
            <a:ext cx="9191280" cy="412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假定十进制小数为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其等值的二进制数为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(0.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</a:p>
          <a:p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则可知：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(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1)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</a:t>
            </a:r>
            <a:r>
              <a:rPr lang="en-HK" altLang="zh-Hans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altLang="zh-Hans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altLang="zh-Hans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[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 (k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)]  (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2)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由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(2)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知，将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S)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 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×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所得乘积的整数部分即为 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US" altLang="zh-CN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，将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(2)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的小数部分再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×2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</a:t>
            </a:r>
            <a:endParaRPr lang="en-HK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+…k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</a:t>
            </a:r>
            <a:r>
              <a:rPr lang="en-HK" altLang="zh-Hans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2</a:t>
            </a:r>
            <a:r>
              <a:rPr lang="en-HK" altLang="zh-Hans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altLang="zh-Hans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[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+(k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-3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-1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+…+k</a:t>
            </a:r>
            <a:r>
              <a:rPr lang="en-HK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HK" sz="2400" baseline="30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-m+2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en-HK" altLang="zh-Hans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]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(3)</a:t>
            </a: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亦即乘积的整数部分就是</a:t>
            </a:r>
            <a:r>
              <a:rPr lang="en-HK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k</a:t>
            </a:r>
            <a:r>
              <a:rPr lang="en-US" altLang="zh-CN" sz="2400" baseline="-250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-2</a:t>
            </a:r>
            <a:r>
              <a:rPr lang="en-HK" sz="24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HK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 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依次类推，可得二进制整数的每一位，且最后得到的是最高位。</a:t>
            </a:r>
            <a:endParaRPr lang="x-none" sz="2400" dirty="0">
              <a:solidFill>
                <a:srgbClr val="0070C0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4101BB-D621-19EF-36EC-73B271D3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8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752600" y="2264559"/>
            <a:ext cx="6629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三、 二进制转换成八进制和十六进制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1752600" y="3048962"/>
            <a:ext cx="8610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方法：由于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位二进制数可以有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个状态，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000~111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，正好是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进制，而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位二进制数可以有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个状态，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0000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～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1111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，正好是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进制，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故可以把二进制数进行分组。八进制三位分为一组，不够补零，十六进制四位分为一组。</a:t>
            </a:r>
          </a:p>
        </p:txBody>
      </p:sp>
      <p:sp>
        <p:nvSpPr>
          <p:cNvPr id="63500" name="Text Box 12"/>
          <p:cNvSpPr txBox="1">
            <a:spLocks noGrp="1" noChangeArrowheads="1"/>
          </p:cNvSpPr>
          <p:nvPr>
            <p:ph type="title"/>
          </p:nvPr>
        </p:nvSpPr>
        <p:spPr>
          <a:xfrm>
            <a:off x="1978876" y="1017041"/>
            <a:ext cx="8063981" cy="1073021"/>
          </a:xfr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依此类推，对于十进制转换成其它进制，只要把基数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换成其它进制的基数即可。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E44A1F-BDE6-3BCF-4CD8-8966A89F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42</a:t>
            </a:fld>
            <a:endParaRPr lang="en-US"/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1752600" y="5556911"/>
            <a:ext cx="89154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若将八进制或十六进制转换成二进制，即按三位或四位转成二进制数展开即可。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15189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 autoUpdateAnimBg="0"/>
      <p:bldP spid="63494" grpId="0" autoUpdateAnimBg="0"/>
      <p:bldP spid="63500" grpId="0" animBg="1" autoUpdateAnimBg="0"/>
      <p:bldP spid="6350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3" name="Text Box 5"/>
          <p:cNvSpPr txBox="1">
            <a:spLocks noChangeArrowheads="1"/>
          </p:cNvSpPr>
          <p:nvPr/>
        </p:nvSpPr>
        <p:spPr bwMode="auto">
          <a:xfrm>
            <a:off x="1752604" y="1918532"/>
            <a:ext cx="1463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解：</a:t>
            </a:r>
          </a:p>
        </p:txBody>
      </p:sp>
      <p:sp>
        <p:nvSpPr>
          <p:cNvPr id="360454" name="Rectangle 6"/>
          <p:cNvSpPr>
            <a:spLocks noChangeArrowheads="1"/>
          </p:cNvSpPr>
          <p:nvPr/>
        </p:nvSpPr>
        <p:spPr bwMode="auto">
          <a:xfrm>
            <a:off x="2794519" y="2037099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(1011110.1011001)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001  011  110.101  100  100)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              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(136.544)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O</a:t>
            </a:r>
          </a:p>
        </p:txBody>
      </p:sp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2794519" y="3165123"/>
            <a:ext cx="6837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(1011110.1011001)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(0101  1110.1011  0010)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              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(5E.B2)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</a:t>
            </a:r>
          </a:p>
        </p:txBody>
      </p:sp>
      <p:sp>
        <p:nvSpPr>
          <p:cNvPr id="360456" name="Text Box 8"/>
          <p:cNvSpPr txBox="1">
            <a:spLocks noGrp="1" noChangeArrowheads="1"/>
          </p:cNvSpPr>
          <p:nvPr>
            <p:ph type="title"/>
          </p:nvPr>
        </p:nvSpPr>
        <p:spPr>
          <a:xfrm>
            <a:off x="1676400" y="705683"/>
            <a:ext cx="86106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1.3.2 </a:t>
            </a:r>
            <a:r>
              <a:rPr lang="zh-CN" altLang="en-US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将（</a:t>
            </a:r>
            <a:r>
              <a:rPr lang="en-US" altLang="zh-CN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1011110.1011001) </a:t>
            </a:r>
            <a:r>
              <a:rPr lang="en-US" altLang="zh-CN" sz="2400" b="1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4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转换成八进制和十六进制。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7881FC-69C8-F407-354F-73112E3C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43</a:t>
            </a:fld>
            <a:endParaRPr lang="en-US"/>
          </a:p>
        </p:txBody>
      </p:sp>
      <p:sp>
        <p:nvSpPr>
          <p:cNvPr id="360458" name="Rectangle 10"/>
          <p:cNvSpPr>
            <a:spLocks noChangeArrowheads="1"/>
          </p:cNvSpPr>
          <p:nvPr/>
        </p:nvSpPr>
        <p:spPr bwMode="auto">
          <a:xfrm>
            <a:off x="1847853" y="5166529"/>
            <a:ext cx="11525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ea typeface="楷体" panose="02010609060101010101" pitchFamily="49" charset="-122"/>
                <a:cs typeface="Times New Roman" pitchFamily="18" charset="0"/>
              </a:rPr>
              <a:t>解：</a:t>
            </a:r>
          </a:p>
        </p:txBody>
      </p:sp>
      <p:sp>
        <p:nvSpPr>
          <p:cNvPr id="360459" name="Text Box 11"/>
          <p:cNvSpPr txBox="1">
            <a:spLocks noChangeArrowheads="1"/>
          </p:cNvSpPr>
          <p:nvPr/>
        </p:nvSpPr>
        <p:spPr bwMode="auto">
          <a:xfrm>
            <a:off x="1676400" y="457369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1.3.3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703.65)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9F12.04A)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转换成二进制数</a:t>
            </a:r>
          </a:p>
        </p:txBody>
      </p:sp>
      <p:sp>
        <p:nvSpPr>
          <p:cNvPr id="360460" name="Rectangle 12"/>
          <p:cNvSpPr>
            <a:spLocks noChangeArrowheads="1"/>
          </p:cNvSpPr>
          <p:nvPr/>
        </p:nvSpPr>
        <p:spPr bwMode="auto">
          <a:xfrm>
            <a:off x="2834959" y="5306232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(703.65)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111000011.110101)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</a:p>
        </p:txBody>
      </p:sp>
      <p:sp>
        <p:nvSpPr>
          <p:cNvPr id="360461" name="Rectangle 13"/>
          <p:cNvSpPr>
            <a:spLocks noChangeArrowheads="1"/>
          </p:cNvSpPr>
          <p:nvPr/>
        </p:nvSpPr>
        <p:spPr bwMode="auto">
          <a:xfrm>
            <a:off x="2834959" y="5918280"/>
            <a:ext cx="800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(9F12.04A)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=(1001111100010010.00000100101)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35808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360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0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3" grpId="0" autoUpdateAnimBg="0"/>
      <p:bldP spid="360454" grpId="0" autoUpdateAnimBg="0"/>
      <p:bldP spid="360455" grpId="0" autoUpdateAnimBg="0"/>
      <p:bldP spid="360456" grpId="0" animBg="1" autoUpdateAnimBg="0"/>
      <p:bldP spid="360458" grpId="0" autoUpdateAnimBg="0"/>
      <p:bldP spid="360459" grpId="0" autoUpdateAnimBg="0"/>
      <p:bldP spid="360460" grpId="0" autoUpdateAnimBg="0"/>
      <p:bldP spid="36046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1761147" y="2708791"/>
            <a:ext cx="7924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1.3.4  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将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(87)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转换成八进制数和十六进制数</a:t>
            </a: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1761146" y="3355069"/>
            <a:ext cx="69071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解：先将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87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转化成二进制，过程如图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则</a:t>
            </a:r>
          </a:p>
        </p:txBody>
      </p:sp>
      <p:graphicFrame>
        <p:nvGraphicFramePr>
          <p:cNvPr id="645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023221"/>
              </p:ext>
            </p:extLst>
          </p:nvPr>
        </p:nvGraphicFramePr>
        <p:xfrm>
          <a:off x="7780947" y="3878292"/>
          <a:ext cx="2611439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34560" imgH="1008720" progId="Visio.Drawing.6">
                  <p:embed/>
                </p:oleObj>
              </mc:Choice>
              <mc:Fallback>
                <p:oleObj name="VISIO" r:id="rId3" imgW="934560" imgH="1008720" progId="Visio.Drawing.6">
                  <p:embed/>
                  <p:pic>
                    <p:nvPicPr>
                      <p:cNvPr id="645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0947" y="3878292"/>
                        <a:ext cx="2611439" cy="2886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1761147" y="4482546"/>
            <a:ext cx="5943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(87)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(1010111)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    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(001 010 111)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</a:p>
          <a:p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(0101 0111)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(127)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O</a:t>
            </a:r>
          </a:p>
          <a:p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 (57)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>
          <a:xfrm>
            <a:off x="1960211" y="1169241"/>
            <a:ext cx="8343896" cy="1154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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提醒：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若要将十进制转换成八进制或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16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进制，可先转换成二进制，再分组，转换成八进制或十六进制。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51E1BB-06D3-5F7C-3397-0D2E285F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1" grpId="0" autoUpdateAnimBg="0"/>
      <p:bldP spid="64522" grpId="0" autoUpdateAnimBg="0"/>
      <p:bldP spid="64524" grpId="0" autoUpdateAnimBg="0"/>
      <p:bldP spid="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978932"/>
            <a:ext cx="4572000" cy="457200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    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二进制的算术运算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4846D2-2B87-2DE0-A8C2-BC8EA861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45</a:t>
            </a:fld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1721631" y="1462189"/>
            <a:ext cx="73351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1.4.1.    </a:t>
            </a:r>
            <a:r>
              <a:rPr lang="zh-CN" altLang="en-US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二进制算术运算的特点</a:t>
            </a: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1752600" y="2127409"/>
            <a:ext cx="8763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当两个二进制数码表示两个数量的大小，并且这两个数进行数值运算，这种运算称为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算术运算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。其规则是“逢二进一”、“借一当二”。算术运算包括“加减乘除”，但减、乘、除最终都可以化为带符号的加法运算。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66098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autoUpdateAnimBg="0"/>
      <p:bldP spid="65541" grpId="0" autoUpdateAnimBg="0"/>
      <p:bldP spid="6554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700149"/>
              </p:ext>
            </p:extLst>
          </p:nvPr>
        </p:nvGraphicFramePr>
        <p:xfrm>
          <a:off x="2100167" y="1883715"/>
          <a:ext cx="1676400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5640" imgH="389880" progId="Visio.Drawing.6">
                  <p:embed/>
                </p:oleObj>
              </mc:Choice>
              <mc:Fallback>
                <p:oleObj name="VISIO" r:id="rId2" imgW="485640" imgH="389880" progId="Visio.Drawing.6">
                  <p:embed/>
                  <p:pic>
                    <p:nvPicPr>
                      <p:cNvPr id="655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167" y="1883715"/>
                        <a:ext cx="1676400" cy="13477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44325"/>
              </p:ext>
            </p:extLst>
          </p:nvPr>
        </p:nvGraphicFramePr>
        <p:xfrm>
          <a:off x="2111052" y="3733897"/>
          <a:ext cx="1676400" cy="1463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5640" imgH="389880" progId="Visio.Drawing.6">
                  <p:embed/>
                </p:oleObj>
              </mc:Choice>
              <mc:Fallback>
                <p:oleObj name="VISIO" r:id="rId4" imgW="485640" imgH="389880" progId="Visio.Drawing.6">
                  <p:embed/>
                  <p:pic>
                    <p:nvPicPr>
                      <p:cNvPr id="655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052" y="3733897"/>
                        <a:ext cx="1676400" cy="146352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389691"/>
              </p:ext>
            </p:extLst>
          </p:nvPr>
        </p:nvGraphicFramePr>
        <p:xfrm>
          <a:off x="4380114" y="1988195"/>
          <a:ext cx="2295259" cy="2951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00120" imgH="771480" progId="Visio.Drawing.6">
                  <p:embed/>
                </p:oleObj>
              </mc:Choice>
              <mc:Fallback>
                <p:oleObj name="VISIO" r:id="rId6" imgW="600120" imgH="771480" progId="Visio.Drawing.6">
                  <p:embed/>
                  <p:pic>
                    <p:nvPicPr>
                      <p:cNvPr id="655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114" y="1988195"/>
                        <a:ext cx="2295259" cy="29510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949909"/>
              </p:ext>
            </p:extLst>
          </p:nvPr>
        </p:nvGraphicFramePr>
        <p:xfrm>
          <a:off x="7202363" y="1966426"/>
          <a:ext cx="297180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843840" imgH="837720" progId="Visio.Drawing.6">
                  <p:embed/>
                </p:oleObj>
              </mc:Choice>
              <mc:Fallback>
                <p:oleObj name="VISIO" r:id="rId8" imgW="843840" imgH="837720" progId="Visio.Drawing.6">
                  <p:embed/>
                  <p:pic>
                    <p:nvPicPr>
                      <p:cNvPr id="655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363" y="1966426"/>
                        <a:ext cx="2971800" cy="29495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752600" y="1110370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如两个数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1001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0101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的算术运算如下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>
          <a:xfrm>
            <a:off x="2025524" y="5601281"/>
            <a:ext cx="8343896" cy="1154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若能再设法将减法操作转为某种形式的加法操作，那么加减乘除都可以通过“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移位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”与“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相加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”实现。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F588C-4C84-9272-7208-8E4ABE87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1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Rectangle 7"/>
          <p:cNvSpPr>
            <a:spLocks noGrp="1" noChangeArrowheads="1"/>
          </p:cNvSpPr>
          <p:nvPr>
            <p:ph type="title"/>
          </p:nvPr>
        </p:nvSpPr>
        <p:spPr>
          <a:xfrm>
            <a:off x="1828800" y="1109759"/>
            <a:ext cx="6360920" cy="457200"/>
          </a:xfrm>
        </p:spPr>
        <p:txBody>
          <a:bodyPr>
            <a:noAutofit/>
          </a:bodyPr>
          <a:lstStyle/>
          <a:p>
            <a:r>
              <a:rPr lang="en-US" altLang="zh-CN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1.4.2  </a:t>
            </a:r>
            <a:r>
              <a:rPr lang="zh-CN" altLang="en-US" sz="2800" b="1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原码、反码和补码运算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0794B7-B65E-508A-C5C8-7EB65ADE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47</a:t>
            </a:fld>
            <a:endParaRPr lang="en-US"/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1752600" y="2352926"/>
            <a:ext cx="8763000" cy="187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在用二进制数码表示一个数值时，其正负是怎么区别的呢？二进制数的正负数值的表述是在二进制数码前加一位</a:t>
            </a:r>
            <a:r>
              <a:rPr lang="zh-CN" altLang="en-US" sz="32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符号位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，用“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表示正数，用“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表示负数，这种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带符号位的二进制数码称为原码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1828800" y="1718171"/>
            <a:ext cx="22098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一、原码：</a:t>
            </a:r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1828800" y="4441850"/>
            <a:ext cx="86868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例如：＋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的原码为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010001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的原码为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110001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>
          <a:xfrm>
            <a:off x="1828800" y="5264280"/>
            <a:ext cx="8763000" cy="9679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使用原码进行减法运算步骤较为复杂。为简化运算，采用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补码相加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代替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原码相减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03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7" grpId="0" autoUpdateAnimBg="0"/>
      <p:bldP spid="66568" grpId="0" autoUpdateAnimBg="0"/>
      <p:bldP spid="66569" grpId="0" autoUpdateAnimBg="0"/>
      <p:bldP spid="66570" grpId="0" autoUpdateAnimBg="0"/>
      <p:bldP spid="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1600200" y="1076960"/>
            <a:ext cx="18288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二、反码</a:t>
            </a: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1524000" y="1610359"/>
            <a:ext cx="8686800" cy="181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反码是为了在求补码时不做减法运算而设定的。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二进制的反码求法是：正数的反码与原码相同，负数的原码除了符号位外的数值部分按位取反，即“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改为“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改为“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  <a:endParaRPr lang="zh-CN" altLang="en-US" sz="1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444873"/>
            <a:ext cx="5181600" cy="685800"/>
          </a:xfrm>
        </p:spPr>
        <p:txBody>
          <a:bodyPr/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例如＋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的原码和反码为：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2E7E30-570B-BAE8-8F63-7F5C610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48</a:t>
            </a:fld>
            <a:endParaRPr lang="en-US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133600" y="4130674"/>
            <a:ext cx="6934200" cy="95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的原码为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0  111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，反码为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0  111</a:t>
            </a:r>
          </a:p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的原码为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1  111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，反码为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1  000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905000" y="5134888"/>
            <a:ext cx="8305800" cy="95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注：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的反码有两种表示，＋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的反码为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0 000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，－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的反码为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1 111</a:t>
            </a:r>
          </a:p>
        </p:txBody>
      </p:sp>
    </p:spTree>
    <p:extLst>
      <p:ext uri="{BB962C8B-B14F-4D97-AF65-F5344CB8AC3E}">
        <p14:creationId xmlns:p14="http://schemas.microsoft.com/office/powerpoint/2010/main" val="27145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834667" y="1889134"/>
            <a:ext cx="8585135" cy="954752"/>
          </a:xfrm>
          <a:prstGeom prst="rect">
            <a:avLst/>
          </a:prstGeom>
          <a:noFill/>
          <a:ln w="57150" cmpd="thickThin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正数的补码和原码相同，负数的补码是符号位为“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，数值位按位取反加“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，即“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反码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加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1”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935737" y="3582424"/>
            <a:ext cx="13716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例如：</a:t>
            </a:r>
          </a:p>
        </p:txBody>
      </p:sp>
      <p:grpSp>
        <p:nvGrpSpPr>
          <p:cNvPr id="10" name="Group 21"/>
          <p:cNvGrpSpPr>
            <a:grpSpLocks/>
          </p:cNvGrpSpPr>
          <p:nvPr/>
        </p:nvGrpSpPr>
        <p:grpSpPr bwMode="auto">
          <a:xfrm>
            <a:off x="3206266" y="3583378"/>
            <a:ext cx="6262643" cy="1666872"/>
            <a:chOff x="1104" y="3120"/>
            <a:chExt cx="3792" cy="1050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104" y="3456"/>
              <a:ext cx="62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[+7]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107" y="3840"/>
              <a:ext cx="57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[-7]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968" y="3168"/>
              <a:ext cx="62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原码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920" y="3456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0  111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920" y="3840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1  111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072" y="3120"/>
              <a:ext cx="67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反码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072" y="3456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0  111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072" y="3840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1  000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176" y="3120"/>
              <a:ext cx="67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补码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128" y="3456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0  111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128" y="3840"/>
              <a:ext cx="7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8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1  001</a:t>
              </a:r>
            </a:p>
          </p:txBody>
        </p:sp>
      </p:grp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756295" y="1011510"/>
            <a:ext cx="20574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三、补码：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4F278-1B0C-1F6A-5F20-4EB4C6DD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49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4DE560-EC58-2317-988D-5D3C98F5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00" y="828157"/>
            <a:ext cx="3761528" cy="2385475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49E3B948-52BF-61A7-D284-CDFF2D7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635" y="3228700"/>
            <a:ext cx="2595379" cy="95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学这些有什么用？？？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C4CA1B6F-4593-7F19-BD19-20924A105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8909" y="4245290"/>
            <a:ext cx="2595379" cy="181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反码和补码事实上是为了简化计算而设置的概念！</a:t>
            </a:r>
          </a:p>
        </p:txBody>
      </p:sp>
    </p:spTree>
    <p:extLst>
      <p:ext uri="{BB962C8B-B14F-4D97-AF65-F5344CB8AC3E}">
        <p14:creationId xmlns:p14="http://schemas.microsoft.com/office/powerpoint/2010/main" val="19565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utoUpdateAnimBg="0"/>
      <p:bldP spid="23" grpId="0" autoUpdateAnimBg="0"/>
      <p:bldP spid="4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871244" y="63769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30" y="1301075"/>
            <a:ext cx="8884116" cy="80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66950" y="2232940"/>
            <a:ext cx="2437711" cy="101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17"/>
          <a:stretch/>
        </p:blipFill>
        <p:spPr bwMode="auto">
          <a:xfrm>
            <a:off x="5196581" y="2289807"/>
            <a:ext cx="4872707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66950" y="3812733"/>
            <a:ext cx="8143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数电学习注意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理清学习逻辑，把握每章节重点脉络，注重做题与动手实践。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8592DD-FEA1-C38B-C0AB-9BDA501E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524002" y="1543581"/>
            <a:ext cx="40513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</a:t>
            </a:r>
            <a:r>
              <a:rPr lang="zh-CN" altLang="en-US" sz="2800" u="sng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模（模数）的概念：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524001" y="976848"/>
            <a:ext cx="87630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介绍模（或模数）的概念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1524005" y="2195525"/>
            <a:ext cx="9253025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把一个事物的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循环周期的长度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，叫做这个事件的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模或模数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722591" y="2958791"/>
            <a:ext cx="4718647" cy="2101725"/>
          </a:xfrm>
        </p:spPr>
        <p:txBody>
          <a:bodyPr>
            <a:normAutofit/>
          </a:bodyPr>
          <a:lstStyle/>
          <a:p>
            <a:pPr algn="just"/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如一年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365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天，其模数为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365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；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钟表是以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为一循环计数的，故模数为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。十进制计数就是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个数码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的循环，故模为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3CF8AA-BA15-C3BC-612A-9731D02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50</a:t>
            </a:fld>
            <a:endParaRPr lang="en-US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738991" y="5193712"/>
            <a:ext cx="4870197" cy="95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以表为例来介绍补码运算的原理：对于图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1.4.1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所示的钟表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04339"/>
              </p:ext>
            </p:extLst>
          </p:nvPr>
        </p:nvGraphicFramePr>
        <p:xfrm>
          <a:off x="7047498" y="2901823"/>
          <a:ext cx="3345775" cy="3739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26464" imgH="1600200" progId="Visio.Drawing.11">
                  <p:embed/>
                </p:oleObj>
              </mc:Choice>
              <mc:Fallback>
                <p:oleObj name="VISIO" r:id="rId2" imgW="1426464" imgH="16002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7498" y="2901823"/>
                        <a:ext cx="3345775" cy="37390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6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22" grpId="0" autoUpdateAnimBg="0"/>
      <p:bldP spid="25" grpId="0" autoUpdateAnimBg="0"/>
      <p:bldP spid="2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8" name="Text Box 6"/>
          <p:cNvSpPr txBox="1">
            <a:spLocks noChangeArrowheads="1"/>
          </p:cNvSpPr>
          <p:nvPr/>
        </p:nvSpPr>
        <p:spPr bwMode="auto">
          <a:xfrm>
            <a:off x="1714500" y="1217916"/>
            <a:ext cx="4648200" cy="83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当在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点时发现表停在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点，若想拨回有两种方法：</a:t>
            </a:r>
          </a:p>
        </p:txBody>
      </p:sp>
      <p:sp>
        <p:nvSpPr>
          <p:cNvPr id="366600" name="Text Box 8"/>
          <p:cNvSpPr txBox="1">
            <a:spLocks noChangeArrowheads="1"/>
          </p:cNvSpPr>
          <p:nvPr/>
        </p:nvSpPr>
        <p:spPr bwMode="auto">
          <a:xfrm>
            <a:off x="1714500" y="2291932"/>
            <a:ext cx="4495800" cy="83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a.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逆时针拨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个格，即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，这是做减法。</a:t>
            </a:r>
          </a:p>
        </p:txBody>
      </p:sp>
      <p:sp>
        <p:nvSpPr>
          <p:cNvPr id="366601" name="Text Box 9"/>
          <p:cNvSpPr txBox="1">
            <a:spLocks noChangeArrowheads="1"/>
          </p:cNvSpPr>
          <p:nvPr/>
        </p:nvSpPr>
        <p:spPr bwMode="auto">
          <a:xfrm>
            <a:off x="1729663" y="3360438"/>
            <a:ext cx="4419600" cy="157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b.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顺时针拨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个格，即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，由于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模是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，故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相当于进位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溢出、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舍弃进位，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故为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格，也是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，这是做加法。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009631"/>
              </p:ext>
            </p:extLst>
          </p:nvPr>
        </p:nvGraphicFramePr>
        <p:xfrm>
          <a:off x="6914863" y="1217917"/>
          <a:ext cx="3389247" cy="378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26464" imgH="1600200" progId="Visio.Drawing.11">
                  <p:embed/>
                </p:oleObj>
              </mc:Choice>
              <mc:Fallback>
                <p:oleObj name="VISIO" r:id="rId3" imgW="1426464" imgH="16002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863" y="1217917"/>
                        <a:ext cx="3389247" cy="378806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2"/>
          <p:cNvSpPr txBox="1">
            <a:spLocks noChangeArrowheads="1"/>
          </p:cNvSpPr>
          <p:nvPr/>
        </p:nvSpPr>
        <p:spPr>
          <a:xfrm>
            <a:off x="683822" y="5317332"/>
            <a:ext cx="10310749" cy="1346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由此可见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的效果是一样的，而</a:t>
            </a:r>
            <a:r>
              <a:rPr lang="en-US" altLang="zh-CN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即为模数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，故将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称为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的补数，即补码 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(Complement)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，也可以说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在舍弃进位条件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下，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减法可以由补码的加法来代替，补码的概念可将所有减法都转换为加法！</a:t>
            </a:r>
            <a:endParaRPr lang="zh-CN" altLang="en-US" sz="26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67836F-278F-CFF7-837C-0E02403B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8" grpId="0" autoUpdateAnimBg="0"/>
      <p:bldP spid="366600" grpId="0" autoUpdateAnimBg="0"/>
      <p:bldP spid="366601" grpId="0" autoUpdateAnimBg="0"/>
      <p:bldP spid="12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69985" y="1170119"/>
            <a:ext cx="6021199" cy="157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基于上述原理，对于有效数字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不包括符号位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位的二进制数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模数为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400" b="1" i="1" baseline="30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，它的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补码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COMP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表示方法为</a:t>
            </a:r>
            <a:r>
              <a:rPr lang="zh-CN" altLang="en-US" sz="2400" b="1" u="sng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模数</a:t>
            </a:r>
            <a:r>
              <a:rPr lang="en-US" altLang="zh-CN" sz="2400" b="1" u="sng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</a:t>
            </a:r>
            <a:r>
              <a:rPr lang="en-US" altLang="zh-CN" sz="2400" b="1" i="1" u="sng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</a:p>
          <a:p>
            <a:endParaRPr lang="zh-CN" altLang="en-US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383172"/>
              </p:ext>
            </p:extLst>
          </p:nvPr>
        </p:nvGraphicFramePr>
        <p:xfrm>
          <a:off x="1097285" y="2593338"/>
          <a:ext cx="3848183" cy="98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82400" progId="Equation.DSMT4">
                  <p:embed/>
                </p:oleObj>
              </mc:Choice>
              <mc:Fallback>
                <p:oleObj name="Equation" r:id="rId3" imgW="1879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5" y="2593338"/>
                        <a:ext cx="3848183" cy="987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487886" y="1216486"/>
            <a:ext cx="5618299" cy="157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为了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避免在求补码的过程中做减法运算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，通常先求出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的反码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INV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，再在负数的反码上加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而得到补码。因此反码定义： 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	</a:t>
            </a:r>
            <a:endParaRPr lang="zh-CN" altLang="en-US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784767"/>
              </p:ext>
            </p:extLst>
          </p:nvPr>
        </p:nvGraphicFramePr>
        <p:xfrm>
          <a:off x="7283111" y="2601448"/>
          <a:ext cx="426402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82600" imgH="533160" progId="Equation.DSMT4">
                  <p:embed/>
                </p:oleObj>
              </mc:Choice>
              <mc:Fallback>
                <p:oleObj name="Equation" r:id="rId5" imgW="2082600" imgH="53316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111" y="2601448"/>
                        <a:ext cx="426402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2"/>
          <p:cNvSpPr txBox="1">
            <a:spLocks noChangeArrowheads="1"/>
          </p:cNvSpPr>
          <p:nvPr/>
        </p:nvSpPr>
        <p:spPr>
          <a:xfrm>
            <a:off x="6812411" y="3903025"/>
            <a:ext cx="5205427" cy="19339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76200" cmpd="tri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600" i="1" baseline="30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-1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</a:t>
            </a:r>
            <a:r>
              <a:rPr lang="en-US" altLang="zh-CN" sz="2600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位全为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的二进制数，所以只要将</a:t>
            </a:r>
            <a:r>
              <a:rPr lang="en-US" altLang="zh-CN" sz="2600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中每一位的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改为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改为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，就得到了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600" i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26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INV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。因此常常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先求得反码，再求补码</a:t>
            </a:r>
            <a:r>
              <a:rPr lang="zh-CN" altLang="en-US" sz="26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554C0E-D2EF-A082-5CAB-F207E834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68A70663-24BB-CFA8-994B-BF7726CEFCF7}"/>
              </a:ext>
            </a:extLst>
          </p:cNvPr>
          <p:cNvGrpSpPr>
            <a:grpSpLocks/>
          </p:cNvGrpSpPr>
          <p:nvPr/>
        </p:nvGrpSpPr>
        <p:grpSpPr bwMode="auto">
          <a:xfrm>
            <a:off x="369985" y="4005136"/>
            <a:ext cx="6041336" cy="914400"/>
            <a:chOff x="1266" y="3120"/>
            <a:chExt cx="3658" cy="576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7784D29B-3A64-8C8A-9F6D-9BEA9D860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" y="3405"/>
              <a:ext cx="5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[-7]</a:t>
              </a: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BDD55BFD-F329-C025-3424-7FE101DD4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126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原码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FE9262F3-CA4E-1907-2A0B-E4C96E3B9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8" y="3405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1  111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CF53260D-F29F-5701-ECF9-0EDF06D0C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120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反码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1F957236-A4A1-CB88-54B8-AFDB3CE8A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" y="3405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1  000</a:t>
              </a: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7A9A3E9F-FDFB-2D84-6083-33F9483FA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120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补码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037EA311-29EA-954E-0BE7-17A55C52C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" y="3405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 dirty="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1  001</a:t>
              </a:r>
            </a:p>
          </p:txBody>
        </p:sp>
      </p:grpSp>
      <p:sp>
        <p:nvSpPr>
          <p:cNvPr id="24" name="Text Box 20">
            <a:extLst>
              <a:ext uri="{FF2B5EF4-FFF2-40B4-BE49-F238E27FC236}">
                <a16:creationId xmlns:a16="http://schemas.microsoft.com/office/drawing/2014/main" id="{27B08EBF-C679-AB4E-A571-4C8AAE70F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25" y="5155377"/>
            <a:ext cx="5649686" cy="120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若正常计算：</a:t>
            </a: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[-7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补码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] =[-8]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1000 –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[-7]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111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001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较为复杂，若用反码概念计算则简单许多！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8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 animBg="1" autoUpdateAnimBg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524001" y="976848"/>
            <a:ext cx="87630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二进制数补码运算：</a:t>
            </a:r>
          </a:p>
        </p:txBody>
      </p:sp>
      <p:sp>
        <p:nvSpPr>
          <p:cNvPr id="2" name="矩形 1"/>
          <p:cNvSpPr/>
          <p:nvPr/>
        </p:nvSpPr>
        <p:spPr>
          <a:xfrm>
            <a:off x="1643000" y="1665341"/>
            <a:ext cx="88120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在数字电路中，用原码运算求两个正数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和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的差值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M-N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时，首先要对减数和被减数进行比较，然后由大数减去小数，最后决定差值的符号，完成这个运算，电路复杂，速度慢，所以常引入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补码来实现减法运算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43000" y="3235003"/>
            <a:ext cx="88120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设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和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依次为被加数（或被减数）和加数（或减数），用补码实现加减运算的步骤如下：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Step1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：把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与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（减法时为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）均表示成补码形式；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：把两个补码相加，且把符号位也看成二进制的最高位参与运算；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Step3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：若和数的最高位有进位，将该进位舍弃。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               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“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[A]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+[B]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=[A+B]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”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2A120A-88C9-2B87-D161-89406F1C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53</a:t>
            </a:fld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7C3EEA-15B2-F4FF-39BC-CE33B830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800" y="828157"/>
            <a:ext cx="3761528" cy="2385475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0E3E07A2-91BB-1D81-4703-662147CD1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635" y="3228700"/>
            <a:ext cx="2595379" cy="95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学会了求补码有什么用？？？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D49A671B-1C31-58E4-0CB7-AB97851DE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8909" y="4245290"/>
            <a:ext cx="2595379" cy="138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补码事实上是为了简化计算而设置的概念！</a:t>
            </a:r>
          </a:p>
        </p:txBody>
      </p:sp>
    </p:spTree>
    <p:extLst>
      <p:ext uri="{BB962C8B-B14F-4D97-AF65-F5344CB8AC3E}">
        <p14:creationId xmlns:p14="http://schemas.microsoft.com/office/powerpoint/2010/main" val="328012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2" grpId="0"/>
      <p:bldP spid="10" grpId="0"/>
      <p:bldP spid="5" grpId="0" autoUpdateAnimBg="0"/>
      <p:bldP spid="5" grpId="1"/>
      <p:bldP spid="6" grpId="0" autoUpdateAnimBg="0"/>
      <p:bldP spid="6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6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1782868" y="921275"/>
            <a:ext cx="8763000" cy="10668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1.4.1 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用二进制补码计算：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669048-665C-310F-EB53-1C991395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54</a:t>
            </a:fld>
            <a:endParaRPr lang="en-US"/>
          </a:p>
        </p:txBody>
      </p:sp>
      <p:sp>
        <p:nvSpPr>
          <p:cNvPr id="371717" name="Text Box 5"/>
          <p:cNvSpPr txBox="1">
            <a:spLocks noChangeArrowheads="1"/>
          </p:cNvSpPr>
          <p:nvPr/>
        </p:nvSpPr>
        <p:spPr bwMode="auto">
          <a:xfrm>
            <a:off x="4496159" y="2619728"/>
            <a:ext cx="4958865" cy="157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（＋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01001011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                                     </a:t>
            </a:r>
          </a:p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（＋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00011100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</a:p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11001011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</a:p>
          <a:p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10011100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</a:t>
            </a:r>
          </a:p>
        </p:txBody>
      </p:sp>
      <p:sp>
        <p:nvSpPr>
          <p:cNvPr id="371718" name="AutoShape 6"/>
          <p:cNvSpPr>
            <a:spLocks noChangeArrowheads="1"/>
          </p:cNvSpPr>
          <p:nvPr/>
        </p:nvSpPr>
        <p:spPr bwMode="auto">
          <a:xfrm>
            <a:off x="3371315" y="3175975"/>
            <a:ext cx="12192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71719" name="Text Box 7"/>
          <p:cNvSpPr txBox="1">
            <a:spLocks noChangeArrowheads="1"/>
          </p:cNvSpPr>
          <p:nvPr/>
        </p:nvSpPr>
        <p:spPr bwMode="auto">
          <a:xfrm>
            <a:off x="2324809" y="3104545"/>
            <a:ext cx="9144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原码</a:t>
            </a:r>
          </a:p>
        </p:txBody>
      </p:sp>
      <p:grpSp>
        <p:nvGrpSpPr>
          <p:cNvPr id="371726" name="Group 14"/>
          <p:cNvGrpSpPr>
            <a:grpSpLocks/>
          </p:cNvGrpSpPr>
          <p:nvPr/>
        </p:nvGrpSpPr>
        <p:grpSpPr bwMode="auto">
          <a:xfrm>
            <a:off x="3116368" y="5362486"/>
            <a:ext cx="1219200" cy="1528764"/>
            <a:chOff x="816" y="2448"/>
            <a:chExt cx="768" cy="963"/>
          </a:xfrm>
        </p:grpSpPr>
        <p:sp>
          <p:nvSpPr>
            <p:cNvPr id="371721" name="Line 9"/>
            <p:cNvSpPr>
              <a:spLocks noChangeShapeType="1"/>
            </p:cNvSpPr>
            <p:nvPr/>
          </p:nvSpPr>
          <p:spPr bwMode="auto">
            <a:xfrm>
              <a:off x="864" y="3120"/>
              <a:ext cx="720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 anchor="ctr"/>
            <a:lstStyle/>
            <a:p>
              <a:endParaRPr lang="en-US" sz="240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endParaRPr>
            </a:p>
          </p:txBody>
        </p:sp>
        <p:sp>
          <p:nvSpPr>
            <p:cNvPr id="371722" name="Text Box 10"/>
            <p:cNvSpPr txBox="1">
              <a:spLocks noChangeArrowheads="1"/>
            </p:cNvSpPr>
            <p:nvPr/>
          </p:nvSpPr>
          <p:spPr bwMode="auto">
            <a:xfrm>
              <a:off x="1104" y="2448"/>
              <a:ext cx="4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7 5</a:t>
              </a:r>
            </a:p>
          </p:txBody>
        </p:sp>
        <p:sp>
          <p:nvSpPr>
            <p:cNvPr id="371723" name="Text Box 11"/>
            <p:cNvSpPr txBox="1">
              <a:spLocks noChangeArrowheads="1"/>
            </p:cNvSpPr>
            <p:nvPr/>
          </p:nvSpPr>
          <p:spPr bwMode="auto">
            <a:xfrm>
              <a:off x="1104" y="2784"/>
              <a:ext cx="4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2 8</a:t>
              </a:r>
            </a:p>
          </p:txBody>
        </p:sp>
        <p:sp>
          <p:nvSpPr>
            <p:cNvPr id="371724" name="Text Box 12"/>
            <p:cNvSpPr txBox="1">
              <a:spLocks noChangeArrowheads="1"/>
            </p:cNvSpPr>
            <p:nvPr/>
          </p:nvSpPr>
          <p:spPr bwMode="auto">
            <a:xfrm>
              <a:off x="816" y="2784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＋</a:t>
              </a:r>
            </a:p>
          </p:txBody>
        </p:sp>
        <p:sp>
          <p:nvSpPr>
            <p:cNvPr id="371725" name="Text Box 13"/>
            <p:cNvSpPr txBox="1">
              <a:spLocks noChangeArrowheads="1"/>
            </p:cNvSpPr>
            <p:nvPr/>
          </p:nvSpPr>
          <p:spPr bwMode="auto">
            <a:xfrm>
              <a:off x="960" y="3120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1 0 3</a:t>
              </a:r>
            </a:p>
          </p:txBody>
        </p:sp>
      </p:grpSp>
      <p:sp>
        <p:nvSpPr>
          <p:cNvPr id="371728" name="AutoShape 16"/>
          <p:cNvSpPr>
            <a:spLocks noChangeArrowheads="1"/>
          </p:cNvSpPr>
          <p:nvPr/>
        </p:nvSpPr>
        <p:spPr bwMode="auto">
          <a:xfrm>
            <a:off x="4640368" y="5895885"/>
            <a:ext cx="12192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371742" name="Group 30"/>
          <p:cNvGrpSpPr>
            <a:grpSpLocks/>
          </p:cNvGrpSpPr>
          <p:nvPr/>
        </p:nvGrpSpPr>
        <p:grpSpPr bwMode="auto">
          <a:xfrm>
            <a:off x="6011968" y="5286290"/>
            <a:ext cx="2895600" cy="1601790"/>
            <a:chOff x="2784" y="3120"/>
            <a:chExt cx="1824" cy="1009"/>
          </a:xfrm>
        </p:grpSpPr>
        <p:sp>
          <p:nvSpPr>
            <p:cNvPr id="371727" name="Rectangle 15"/>
            <p:cNvSpPr>
              <a:spLocks noChangeArrowheads="1"/>
            </p:cNvSpPr>
            <p:nvPr/>
          </p:nvSpPr>
          <p:spPr bwMode="auto">
            <a:xfrm>
              <a:off x="3120" y="3120"/>
              <a:ext cx="14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0  1001011</a:t>
              </a:r>
            </a:p>
          </p:txBody>
        </p:sp>
        <p:sp>
          <p:nvSpPr>
            <p:cNvPr id="371729" name="Rectangle 17"/>
            <p:cNvSpPr>
              <a:spLocks noChangeArrowheads="1"/>
            </p:cNvSpPr>
            <p:nvPr/>
          </p:nvSpPr>
          <p:spPr bwMode="auto">
            <a:xfrm>
              <a:off x="3120" y="3408"/>
              <a:ext cx="12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0  0011100 </a:t>
              </a:r>
            </a:p>
          </p:txBody>
        </p:sp>
        <p:sp>
          <p:nvSpPr>
            <p:cNvPr id="371730" name="Rectangle 18"/>
            <p:cNvSpPr>
              <a:spLocks noChangeArrowheads="1"/>
            </p:cNvSpPr>
            <p:nvPr/>
          </p:nvSpPr>
          <p:spPr bwMode="auto">
            <a:xfrm>
              <a:off x="2784" y="3408"/>
              <a:ext cx="31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9" rIns="92075" bIns="46039">
              <a:spAutoFit/>
            </a:bodyPr>
            <a:lstStyle/>
            <a:p>
              <a:r>
                <a:rPr lang="zh-CN" altLang="en-US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＋</a:t>
              </a:r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>
              <a:off x="2880" y="3744"/>
              <a:ext cx="1392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 anchor="ctr"/>
            <a:lstStyle/>
            <a:p>
              <a:endParaRPr lang="en-US" sz="240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endParaRPr>
            </a:p>
          </p:txBody>
        </p:sp>
        <p:sp>
          <p:nvSpPr>
            <p:cNvPr id="371733" name="Rectangle 21"/>
            <p:cNvSpPr>
              <a:spLocks noChangeArrowheads="1"/>
            </p:cNvSpPr>
            <p:nvPr/>
          </p:nvSpPr>
          <p:spPr bwMode="auto">
            <a:xfrm>
              <a:off x="3107" y="3838"/>
              <a:ext cx="9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9" rIns="92075" bIns="46039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  <a:ea typeface="楷体" panose="02010609060101010101" pitchFamily="49" charset="-122"/>
                  <a:cs typeface="Times New Roman" pitchFamily="18" charset="0"/>
                </a:rPr>
                <a:t>0  1100111</a:t>
              </a:r>
            </a:p>
          </p:txBody>
        </p:sp>
      </p:grpSp>
      <p:sp>
        <p:nvSpPr>
          <p:cNvPr id="371735" name="Text Box 23"/>
          <p:cNvSpPr txBox="1">
            <a:spLocks noChangeArrowheads="1"/>
          </p:cNvSpPr>
          <p:nvPr/>
        </p:nvSpPr>
        <p:spPr bwMode="auto">
          <a:xfrm>
            <a:off x="5071931" y="4321328"/>
            <a:ext cx="5181600" cy="83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75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10110101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; </a:t>
            </a:r>
            <a:b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</a:b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（－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28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＝（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11100100</a:t>
            </a:r>
            <a:r>
              <a:rPr lang="zh-CN" altLang="en-US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 </a:t>
            </a:r>
            <a:r>
              <a:rPr lang="en-US" altLang="zh-CN" sz="24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;</a:t>
            </a:r>
          </a:p>
        </p:txBody>
      </p:sp>
      <p:sp>
        <p:nvSpPr>
          <p:cNvPr id="371736" name="Rectangle 24"/>
          <p:cNvSpPr>
            <a:spLocks noChangeArrowheads="1"/>
          </p:cNvSpPr>
          <p:nvPr/>
        </p:nvSpPr>
        <p:spPr bwMode="auto">
          <a:xfrm>
            <a:off x="1820569" y="1898373"/>
            <a:ext cx="8382000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解：先求两个数的二进制原码和补码（用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位代码）</a:t>
            </a:r>
          </a:p>
        </p:txBody>
      </p:sp>
      <p:sp>
        <p:nvSpPr>
          <p:cNvPr id="371737" name="AutoShape 25"/>
          <p:cNvSpPr>
            <a:spLocks/>
          </p:cNvSpPr>
          <p:nvPr/>
        </p:nvSpPr>
        <p:spPr bwMode="auto">
          <a:xfrm>
            <a:off x="4852231" y="2787232"/>
            <a:ext cx="381000" cy="1200144"/>
          </a:xfrm>
          <a:prstGeom prst="leftBrace">
            <a:avLst>
              <a:gd name="adj1" fmla="val 46667"/>
              <a:gd name="adj2" fmla="val 50745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pPr algn="ctr"/>
            <a:endParaRPr lang="en-US" altLang="en-US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71739" name="Rectangle 27"/>
          <p:cNvSpPr>
            <a:spLocks noChangeArrowheads="1"/>
          </p:cNvSpPr>
          <p:nvPr/>
        </p:nvSpPr>
        <p:spPr bwMode="auto">
          <a:xfrm>
            <a:off x="2328731" y="4549924"/>
            <a:ext cx="904094" cy="52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补码</a:t>
            </a:r>
          </a:p>
        </p:txBody>
      </p:sp>
      <p:sp>
        <p:nvSpPr>
          <p:cNvPr id="371740" name="AutoShape 28"/>
          <p:cNvSpPr>
            <a:spLocks noChangeArrowheads="1"/>
          </p:cNvSpPr>
          <p:nvPr/>
        </p:nvSpPr>
        <p:spPr bwMode="auto">
          <a:xfrm>
            <a:off x="3395531" y="4626124"/>
            <a:ext cx="12192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71741" name="AutoShape 29"/>
          <p:cNvSpPr>
            <a:spLocks/>
          </p:cNvSpPr>
          <p:nvPr/>
        </p:nvSpPr>
        <p:spPr bwMode="auto">
          <a:xfrm>
            <a:off x="4919531" y="4397524"/>
            <a:ext cx="152400" cy="762000"/>
          </a:xfrm>
          <a:prstGeom prst="leftBrace">
            <a:avLst>
              <a:gd name="adj1" fmla="val 41667"/>
              <a:gd name="adj2" fmla="val 50745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pPr algn="ctr"/>
            <a:endParaRPr lang="en-US" altLang="en-US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5835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7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animBg="1" autoUpdateAnimBg="0"/>
      <p:bldP spid="371717" grpId="0" autoUpdateAnimBg="0"/>
      <p:bldP spid="371719" grpId="0" autoUpdateAnimBg="0"/>
      <p:bldP spid="371735" grpId="0" autoUpdateAnimBg="0"/>
      <p:bldP spid="371736" grpId="0" autoUpdateAnimBg="0"/>
      <p:bldP spid="371737" grpId="0" animBg="1" autoUpdateAnimBg="0"/>
      <p:bldP spid="371739" grpId="0" autoUpdateAnimBg="0"/>
      <p:bldP spid="37174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740" name="Group 4"/>
          <p:cNvGrpSpPr>
            <a:grpSpLocks/>
          </p:cNvGrpSpPr>
          <p:nvPr/>
        </p:nvGrpSpPr>
        <p:grpSpPr bwMode="auto">
          <a:xfrm>
            <a:off x="1524000" y="982771"/>
            <a:ext cx="1219200" cy="1528763"/>
            <a:chOff x="816" y="2448"/>
            <a:chExt cx="768" cy="963"/>
          </a:xfrm>
        </p:grpSpPr>
        <p:sp>
          <p:nvSpPr>
            <p:cNvPr id="372741" name="Line 5"/>
            <p:cNvSpPr>
              <a:spLocks noChangeShapeType="1"/>
            </p:cNvSpPr>
            <p:nvPr/>
          </p:nvSpPr>
          <p:spPr bwMode="auto">
            <a:xfrm>
              <a:off x="864" y="3120"/>
              <a:ext cx="720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 anchor="ctr"/>
            <a:lstStyle/>
            <a:p>
              <a:endParaRPr 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2742" name="Text Box 6"/>
            <p:cNvSpPr txBox="1">
              <a:spLocks noChangeArrowheads="1"/>
            </p:cNvSpPr>
            <p:nvPr/>
          </p:nvSpPr>
          <p:spPr bwMode="auto">
            <a:xfrm>
              <a:off x="1104" y="2448"/>
              <a:ext cx="4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7 5</a:t>
              </a:r>
            </a:p>
          </p:txBody>
        </p:sp>
        <p:sp>
          <p:nvSpPr>
            <p:cNvPr id="372743" name="Text Box 7"/>
            <p:cNvSpPr txBox="1">
              <a:spLocks noChangeArrowheads="1"/>
            </p:cNvSpPr>
            <p:nvPr/>
          </p:nvSpPr>
          <p:spPr bwMode="auto">
            <a:xfrm>
              <a:off x="1104" y="2784"/>
              <a:ext cx="4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2 8</a:t>
              </a:r>
            </a:p>
          </p:txBody>
        </p:sp>
        <p:sp>
          <p:nvSpPr>
            <p:cNvPr id="372744" name="Text Box 8"/>
            <p:cNvSpPr txBox="1">
              <a:spLocks noChangeArrowheads="1"/>
            </p:cNvSpPr>
            <p:nvPr/>
          </p:nvSpPr>
          <p:spPr bwMode="auto">
            <a:xfrm>
              <a:off x="816" y="2784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－</a:t>
              </a:r>
            </a:p>
          </p:txBody>
        </p:sp>
        <p:sp>
          <p:nvSpPr>
            <p:cNvPr id="372745" name="Text Box 9"/>
            <p:cNvSpPr txBox="1">
              <a:spLocks noChangeArrowheads="1"/>
            </p:cNvSpPr>
            <p:nvPr/>
          </p:nvSpPr>
          <p:spPr bwMode="auto">
            <a:xfrm>
              <a:off x="895" y="3120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  4 7</a:t>
              </a:r>
            </a:p>
          </p:txBody>
        </p:sp>
      </p:grpSp>
      <p:sp>
        <p:nvSpPr>
          <p:cNvPr id="372746" name="AutoShape 10"/>
          <p:cNvSpPr>
            <a:spLocks noChangeArrowheads="1"/>
          </p:cNvSpPr>
          <p:nvPr/>
        </p:nvSpPr>
        <p:spPr bwMode="auto">
          <a:xfrm>
            <a:off x="2819400" y="1516167"/>
            <a:ext cx="5334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4078368" y="906570"/>
            <a:ext cx="2362200" cy="4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0  1001011</a:t>
            </a:r>
          </a:p>
        </p:txBody>
      </p:sp>
      <p:sp>
        <p:nvSpPr>
          <p:cNvPr id="372749" name="Rectangle 13"/>
          <p:cNvSpPr>
            <a:spLocks noChangeArrowheads="1"/>
          </p:cNvSpPr>
          <p:nvPr/>
        </p:nvSpPr>
        <p:spPr bwMode="auto">
          <a:xfrm>
            <a:off x="4078368" y="1363771"/>
            <a:ext cx="1905000" cy="4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1  1100100</a:t>
            </a:r>
          </a:p>
        </p:txBody>
      </p:sp>
      <p:sp>
        <p:nvSpPr>
          <p:cNvPr id="372750" name="Rectangle 14"/>
          <p:cNvSpPr>
            <a:spLocks noChangeArrowheads="1"/>
          </p:cNvSpPr>
          <p:nvPr/>
        </p:nvSpPr>
        <p:spPr bwMode="auto">
          <a:xfrm>
            <a:off x="3544972" y="1363770"/>
            <a:ext cx="493725" cy="4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</a:p>
        </p:txBody>
      </p:sp>
      <p:sp>
        <p:nvSpPr>
          <p:cNvPr id="372751" name="Line 15"/>
          <p:cNvSpPr>
            <a:spLocks noChangeShapeType="1"/>
          </p:cNvSpPr>
          <p:nvPr/>
        </p:nvSpPr>
        <p:spPr bwMode="auto">
          <a:xfrm>
            <a:off x="3697368" y="1897167"/>
            <a:ext cx="22098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52" name="Rectangle 16"/>
          <p:cNvSpPr>
            <a:spLocks noChangeArrowheads="1"/>
          </p:cNvSpPr>
          <p:nvPr/>
        </p:nvSpPr>
        <p:spPr bwMode="auto">
          <a:xfrm>
            <a:off x="3787857" y="1946383"/>
            <a:ext cx="2051051" cy="4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1 0  0101111</a:t>
            </a:r>
          </a:p>
        </p:txBody>
      </p:sp>
      <p:sp>
        <p:nvSpPr>
          <p:cNvPr id="372768" name="Oval 32"/>
          <p:cNvSpPr>
            <a:spLocks noChangeArrowheads="1"/>
          </p:cNvSpPr>
          <p:nvPr/>
        </p:nvSpPr>
        <p:spPr bwMode="auto">
          <a:xfrm>
            <a:off x="3676731" y="1946380"/>
            <a:ext cx="4572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70" name="AutoShape 34"/>
          <p:cNvSpPr>
            <a:spLocks noChangeArrowheads="1"/>
          </p:cNvSpPr>
          <p:nvPr/>
        </p:nvSpPr>
        <p:spPr bwMode="auto">
          <a:xfrm>
            <a:off x="2552700" y="2247315"/>
            <a:ext cx="1066800" cy="685800"/>
          </a:xfrm>
          <a:prstGeom prst="wedgeRoundRectCallout">
            <a:avLst>
              <a:gd name="adj1" fmla="val 77593"/>
              <a:gd name="adj2" fmla="val -24043"/>
              <a:gd name="adj3" fmla="val 16667"/>
            </a:avLst>
          </a:prstGeom>
          <a:noFill/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溢出</a:t>
            </a:r>
          </a:p>
        </p:txBody>
      </p:sp>
      <p:grpSp>
        <p:nvGrpSpPr>
          <p:cNvPr id="372767" name="Group 31"/>
          <p:cNvGrpSpPr>
            <a:grpSpLocks/>
          </p:cNvGrpSpPr>
          <p:nvPr/>
        </p:nvGrpSpPr>
        <p:grpSpPr bwMode="auto">
          <a:xfrm>
            <a:off x="1676400" y="4872146"/>
            <a:ext cx="1447800" cy="1604966"/>
            <a:chOff x="576" y="1392"/>
            <a:chExt cx="912" cy="1011"/>
          </a:xfrm>
        </p:grpSpPr>
        <p:sp>
          <p:nvSpPr>
            <p:cNvPr id="372755" name="Line 19"/>
            <p:cNvSpPr>
              <a:spLocks noChangeShapeType="1"/>
            </p:cNvSpPr>
            <p:nvPr/>
          </p:nvSpPr>
          <p:spPr bwMode="auto">
            <a:xfrm>
              <a:off x="624" y="2064"/>
              <a:ext cx="720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 anchor="ctr"/>
            <a:lstStyle/>
            <a:p>
              <a:endParaRPr 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2756" name="Text Box 20"/>
            <p:cNvSpPr txBox="1">
              <a:spLocks noChangeArrowheads="1"/>
            </p:cNvSpPr>
            <p:nvPr/>
          </p:nvSpPr>
          <p:spPr bwMode="auto">
            <a:xfrm>
              <a:off x="576" y="1392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－ 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7 5</a:t>
              </a:r>
            </a:p>
          </p:txBody>
        </p:sp>
        <p:sp>
          <p:nvSpPr>
            <p:cNvPr id="372757" name="Text Box 21"/>
            <p:cNvSpPr txBox="1">
              <a:spLocks noChangeArrowheads="1"/>
            </p:cNvSpPr>
            <p:nvPr/>
          </p:nvSpPr>
          <p:spPr bwMode="auto">
            <a:xfrm>
              <a:off x="864" y="1728"/>
              <a:ext cx="4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2 8</a:t>
              </a:r>
            </a:p>
          </p:txBody>
        </p:sp>
        <p:sp>
          <p:nvSpPr>
            <p:cNvPr id="372758" name="Text Box 22"/>
            <p:cNvSpPr txBox="1">
              <a:spLocks noChangeArrowheads="1"/>
            </p:cNvSpPr>
            <p:nvPr/>
          </p:nvSpPr>
          <p:spPr bwMode="auto">
            <a:xfrm>
              <a:off x="576" y="1728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－</a:t>
              </a:r>
            </a:p>
          </p:txBody>
        </p:sp>
        <p:sp>
          <p:nvSpPr>
            <p:cNvPr id="372759" name="Text Box 23"/>
            <p:cNvSpPr txBox="1">
              <a:spLocks noChangeArrowheads="1"/>
            </p:cNvSpPr>
            <p:nvPr/>
          </p:nvSpPr>
          <p:spPr bwMode="auto">
            <a:xfrm>
              <a:off x="576" y="2112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－</a:t>
              </a:r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10 3</a:t>
              </a:r>
            </a:p>
          </p:txBody>
        </p:sp>
      </p:grpSp>
      <p:sp>
        <p:nvSpPr>
          <p:cNvPr id="372760" name="AutoShape 24"/>
          <p:cNvSpPr>
            <a:spLocks noChangeArrowheads="1"/>
          </p:cNvSpPr>
          <p:nvPr/>
        </p:nvSpPr>
        <p:spPr bwMode="auto">
          <a:xfrm>
            <a:off x="2933700" y="5470632"/>
            <a:ext cx="5334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62" name="Rectangle 26"/>
          <p:cNvSpPr>
            <a:spLocks noChangeArrowheads="1"/>
          </p:cNvSpPr>
          <p:nvPr/>
        </p:nvSpPr>
        <p:spPr bwMode="auto">
          <a:xfrm>
            <a:off x="4230768" y="4795947"/>
            <a:ext cx="1905000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1  0110101</a:t>
            </a:r>
          </a:p>
        </p:txBody>
      </p:sp>
      <p:sp>
        <p:nvSpPr>
          <p:cNvPr id="372763" name="Rectangle 27"/>
          <p:cNvSpPr>
            <a:spLocks noChangeArrowheads="1"/>
          </p:cNvSpPr>
          <p:nvPr/>
        </p:nvSpPr>
        <p:spPr bwMode="auto">
          <a:xfrm>
            <a:off x="4230768" y="5329347"/>
            <a:ext cx="1905000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1  1100100</a:t>
            </a:r>
          </a:p>
        </p:txBody>
      </p:sp>
      <p:sp>
        <p:nvSpPr>
          <p:cNvPr id="372764" name="Rectangle 28"/>
          <p:cNvSpPr>
            <a:spLocks noChangeArrowheads="1"/>
          </p:cNvSpPr>
          <p:nvPr/>
        </p:nvSpPr>
        <p:spPr bwMode="auto">
          <a:xfrm>
            <a:off x="3697372" y="5316646"/>
            <a:ext cx="493725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>
            <a:spAutoFit/>
          </a:bodyPr>
          <a:lstStyle/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</a:p>
        </p:txBody>
      </p:sp>
      <p:sp>
        <p:nvSpPr>
          <p:cNvPr id="372765" name="Line 29"/>
          <p:cNvSpPr>
            <a:spLocks noChangeShapeType="1"/>
          </p:cNvSpPr>
          <p:nvPr/>
        </p:nvSpPr>
        <p:spPr bwMode="auto">
          <a:xfrm>
            <a:off x="4002168" y="5938945"/>
            <a:ext cx="22098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66" name="Rectangle 30"/>
          <p:cNvSpPr>
            <a:spLocks noChangeArrowheads="1"/>
          </p:cNvSpPr>
          <p:nvPr/>
        </p:nvSpPr>
        <p:spPr bwMode="auto">
          <a:xfrm>
            <a:off x="3759281" y="5938948"/>
            <a:ext cx="2376488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1  1  0011001</a:t>
            </a:r>
          </a:p>
        </p:txBody>
      </p:sp>
      <p:grpSp>
        <p:nvGrpSpPr>
          <p:cNvPr id="372771" name="Group 35"/>
          <p:cNvGrpSpPr>
            <a:grpSpLocks/>
          </p:cNvGrpSpPr>
          <p:nvPr/>
        </p:nvGrpSpPr>
        <p:grpSpPr bwMode="auto">
          <a:xfrm>
            <a:off x="1524000" y="2951268"/>
            <a:ext cx="1447800" cy="1604966"/>
            <a:chOff x="576" y="1622"/>
            <a:chExt cx="912" cy="1011"/>
          </a:xfrm>
        </p:grpSpPr>
        <p:sp>
          <p:nvSpPr>
            <p:cNvPr id="372772" name="Line 36"/>
            <p:cNvSpPr>
              <a:spLocks noChangeShapeType="1"/>
            </p:cNvSpPr>
            <p:nvPr/>
          </p:nvSpPr>
          <p:spPr bwMode="auto">
            <a:xfrm>
              <a:off x="624" y="2064"/>
              <a:ext cx="720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 anchor="ctr"/>
            <a:lstStyle/>
            <a:p>
              <a:endParaRPr 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2773" name="Text Box 37"/>
            <p:cNvSpPr txBox="1">
              <a:spLocks noChangeArrowheads="1"/>
            </p:cNvSpPr>
            <p:nvPr/>
          </p:nvSpPr>
          <p:spPr bwMode="auto">
            <a:xfrm>
              <a:off x="576" y="1622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－ 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7 5</a:t>
              </a:r>
            </a:p>
          </p:txBody>
        </p:sp>
        <p:sp>
          <p:nvSpPr>
            <p:cNvPr id="372774" name="Text Box 38"/>
            <p:cNvSpPr txBox="1">
              <a:spLocks noChangeArrowheads="1"/>
            </p:cNvSpPr>
            <p:nvPr/>
          </p:nvSpPr>
          <p:spPr bwMode="auto">
            <a:xfrm>
              <a:off x="864" y="1958"/>
              <a:ext cx="4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2 8</a:t>
              </a:r>
            </a:p>
          </p:txBody>
        </p:sp>
        <p:sp>
          <p:nvSpPr>
            <p:cNvPr id="372775" name="Text Box 39"/>
            <p:cNvSpPr txBox="1">
              <a:spLocks noChangeArrowheads="1"/>
            </p:cNvSpPr>
            <p:nvPr/>
          </p:nvSpPr>
          <p:spPr bwMode="auto">
            <a:xfrm>
              <a:off x="576" y="1958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＋</a:t>
              </a:r>
            </a:p>
          </p:txBody>
        </p:sp>
        <p:sp>
          <p:nvSpPr>
            <p:cNvPr id="372776" name="Text Box 40"/>
            <p:cNvSpPr txBox="1">
              <a:spLocks noChangeArrowheads="1"/>
            </p:cNvSpPr>
            <p:nvPr/>
          </p:nvSpPr>
          <p:spPr bwMode="auto">
            <a:xfrm>
              <a:off x="576" y="2342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9" rIns="92075" bIns="46039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－ </a:t>
              </a:r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4 7</a:t>
              </a:r>
            </a:p>
          </p:txBody>
        </p:sp>
      </p:grpSp>
      <p:sp>
        <p:nvSpPr>
          <p:cNvPr id="372777" name="AutoShape 41"/>
          <p:cNvSpPr>
            <a:spLocks noChangeArrowheads="1"/>
          </p:cNvSpPr>
          <p:nvPr/>
        </p:nvSpPr>
        <p:spPr bwMode="auto">
          <a:xfrm>
            <a:off x="2857500" y="3484667"/>
            <a:ext cx="533400" cy="381000"/>
          </a:xfrm>
          <a:prstGeom prst="rightArrow">
            <a:avLst>
              <a:gd name="adj1" fmla="val 50000"/>
              <a:gd name="adj2" fmla="val 80000"/>
            </a:avLst>
          </a:prstGeom>
          <a:solidFill>
            <a:srgbClr val="FF3300"/>
          </a:solidFill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78" name="Rectangle 42"/>
          <p:cNvSpPr>
            <a:spLocks noChangeArrowheads="1"/>
          </p:cNvSpPr>
          <p:nvPr/>
        </p:nvSpPr>
        <p:spPr bwMode="auto">
          <a:xfrm>
            <a:off x="4154568" y="2875069"/>
            <a:ext cx="1905000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1  0110101</a:t>
            </a:r>
          </a:p>
        </p:txBody>
      </p:sp>
      <p:sp>
        <p:nvSpPr>
          <p:cNvPr id="372779" name="Rectangle 43"/>
          <p:cNvSpPr>
            <a:spLocks noChangeArrowheads="1"/>
          </p:cNvSpPr>
          <p:nvPr/>
        </p:nvSpPr>
        <p:spPr bwMode="auto">
          <a:xfrm>
            <a:off x="4154568" y="3408471"/>
            <a:ext cx="1905000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0  0011100 </a:t>
            </a:r>
          </a:p>
        </p:txBody>
      </p:sp>
      <p:sp>
        <p:nvSpPr>
          <p:cNvPr id="372780" name="Rectangle 44"/>
          <p:cNvSpPr>
            <a:spLocks noChangeArrowheads="1"/>
          </p:cNvSpPr>
          <p:nvPr/>
        </p:nvSpPr>
        <p:spPr bwMode="auto">
          <a:xfrm>
            <a:off x="3621172" y="3419582"/>
            <a:ext cx="493725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＋</a:t>
            </a:r>
          </a:p>
        </p:txBody>
      </p:sp>
      <p:sp>
        <p:nvSpPr>
          <p:cNvPr id="372781" name="Line 45"/>
          <p:cNvSpPr>
            <a:spLocks noChangeShapeType="1"/>
          </p:cNvSpPr>
          <p:nvPr/>
        </p:nvSpPr>
        <p:spPr bwMode="auto">
          <a:xfrm>
            <a:off x="3681498" y="3938693"/>
            <a:ext cx="2430463" cy="269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82" name="Rectangle 46"/>
          <p:cNvSpPr>
            <a:spLocks noChangeArrowheads="1"/>
          </p:cNvSpPr>
          <p:nvPr/>
        </p:nvSpPr>
        <p:spPr bwMode="auto">
          <a:xfrm>
            <a:off x="3711661" y="4018071"/>
            <a:ext cx="2347913" cy="462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9" rIns="92075" bIns="46039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1  1010001</a:t>
            </a:r>
          </a:p>
        </p:txBody>
      </p:sp>
      <p:sp>
        <p:nvSpPr>
          <p:cNvPr id="372786" name="Oval 50"/>
          <p:cNvSpPr>
            <a:spLocks noChangeArrowheads="1"/>
          </p:cNvSpPr>
          <p:nvPr/>
        </p:nvSpPr>
        <p:spPr bwMode="auto">
          <a:xfrm>
            <a:off x="3713243" y="5983399"/>
            <a:ext cx="457200" cy="457201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2787" name="AutoShape 51"/>
          <p:cNvSpPr>
            <a:spLocks noChangeArrowheads="1"/>
          </p:cNvSpPr>
          <p:nvPr/>
        </p:nvSpPr>
        <p:spPr bwMode="auto">
          <a:xfrm>
            <a:off x="2466563" y="6358470"/>
            <a:ext cx="934279" cy="532363"/>
          </a:xfrm>
          <a:prstGeom prst="wedgeRoundRectCallout">
            <a:avLst>
              <a:gd name="adj1" fmla="val 84079"/>
              <a:gd name="adj2" fmla="val -38657"/>
              <a:gd name="adj3" fmla="val 16667"/>
            </a:avLst>
          </a:prstGeom>
          <a:noFill/>
          <a:ln w="12700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pPr algn="ctr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溢出</a:t>
            </a:r>
          </a:p>
        </p:txBody>
      </p:sp>
      <p:sp>
        <p:nvSpPr>
          <p:cNvPr id="372788" name="AutoShape 52"/>
          <p:cNvSpPr>
            <a:spLocks noChangeArrowheads="1"/>
          </p:cNvSpPr>
          <p:nvPr/>
        </p:nvSpPr>
        <p:spPr bwMode="auto">
          <a:xfrm>
            <a:off x="2895600" y="4264929"/>
            <a:ext cx="990600" cy="762001"/>
          </a:xfrm>
          <a:prstGeom prst="wedgeRoundRectCallout">
            <a:avLst>
              <a:gd name="adj1" fmla="val 136836"/>
              <a:gd name="adj2" fmla="val -26121"/>
              <a:gd name="adj3" fmla="val 16667"/>
            </a:avLst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补码</a:t>
            </a:r>
          </a:p>
        </p:txBody>
      </p:sp>
      <p:sp>
        <p:nvSpPr>
          <p:cNvPr id="372789" name="AutoShape 53"/>
          <p:cNvSpPr>
            <a:spLocks noChangeArrowheads="1"/>
          </p:cNvSpPr>
          <p:nvPr/>
        </p:nvSpPr>
        <p:spPr bwMode="auto">
          <a:xfrm>
            <a:off x="6006919" y="5851742"/>
            <a:ext cx="990600" cy="762001"/>
          </a:xfrm>
          <a:prstGeom prst="wedgeRoundRectCallout">
            <a:avLst>
              <a:gd name="adj1" fmla="val -71429"/>
              <a:gd name="adj2" fmla="val -8737"/>
              <a:gd name="adj3" fmla="val 16667"/>
            </a:avLst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补码</a:t>
            </a:r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3739891" y="5851530"/>
            <a:ext cx="2430463" cy="269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/>
          <a:p>
            <a:endParaRPr 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>
          <a:xfrm>
            <a:off x="3835207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48" name="矩形 47"/>
          <p:cNvSpPr/>
          <p:nvPr/>
        </p:nvSpPr>
        <p:spPr>
          <a:xfrm>
            <a:off x="6455352" y="1379271"/>
            <a:ext cx="38619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Step1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：把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与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（减法时为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-B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）均表示成补码形式；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Step2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：把两个补码相加，且把符号位也看成二进制的最高位参与运算；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Step3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：若和数的最高位有进位，将该进位舍弃。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               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“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[A]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+[B]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=[A+B]</a:t>
            </a:r>
            <a:r>
              <a:rPr lang="zh-CN" altLang="en-US" sz="2400" b="1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补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”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减法变加法的实质是把 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A-B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变成了 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A+(-B)</a:t>
            </a:r>
            <a:endParaRPr lang="zh-CN" altLang="en-US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13E2D8-9EC6-5382-E894-1950EAE2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7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2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2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2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2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2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7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2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2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2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2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2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2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2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2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2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2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2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7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72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6" grpId="0" animBg="1"/>
      <p:bldP spid="372748" grpId="0"/>
      <p:bldP spid="372749" grpId="0"/>
      <p:bldP spid="372750" grpId="0"/>
      <p:bldP spid="372752" grpId="0"/>
      <p:bldP spid="372768" grpId="0" animBg="1"/>
      <p:bldP spid="372770" grpId="0" animBg="1"/>
      <p:bldP spid="372760" grpId="0" animBg="1"/>
      <p:bldP spid="372762" grpId="0"/>
      <p:bldP spid="372763" grpId="0"/>
      <p:bldP spid="372764" grpId="0"/>
      <p:bldP spid="372765" grpId="0" animBg="1"/>
      <p:bldP spid="372766" grpId="0"/>
      <p:bldP spid="372777" grpId="0" animBg="1"/>
      <p:bldP spid="372778" grpId="0"/>
      <p:bldP spid="372779" grpId="0"/>
      <p:bldP spid="372780" grpId="0"/>
      <p:bldP spid="372782" grpId="0"/>
      <p:bldP spid="372786" grpId="0" animBg="1"/>
      <p:bldP spid="372787" grpId="0" animBg="1"/>
      <p:bldP spid="372788" grpId="0" animBg="1"/>
      <p:bldP spid="372789" grpId="0" animBg="1"/>
      <p:bldP spid="4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911552"/>
            <a:ext cx="8610600" cy="838200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－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为</a:t>
            </a:r>
            <a:r>
              <a:rPr lang="en-US" altLang="zh-CN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位带符号位二进制代码的原码、反码和补码对照表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1D9C1A-2A40-852D-5C61-B7FD120B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373863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637142"/>
              </p:ext>
            </p:extLst>
          </p:nvPr>
        </p:nvGraphicFramePr>
        <p:xfrm>
          <a:off x="1752600" y="1721216"/>
          <a:ext cx="8686808" cy="5067557"/>
        </p:xfrm>
        <a:graphic>
          <a:graphicData uri="http://schemas.openxmlformats.org/drawingml/2006/table">
            <a:tbl>
              <a:tblPr/>
              <a:tblGrid>
                <a:gridCol w="1085851">
                  <a:extLst>
                    <a:ext uri="{9D8B030D-6E8A-4147-A177-3AD203B41FA5}">
                      <a16:colId xmlns:a16="http://schemas.microsoft.com/office/drawing/2014/main" val="2084351772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2876168196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1642224002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2515092477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31240324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3334370198"/>
                    </a:ext>
                  </a:extLst>
                </a:gridCol>
                <a:gridCol w="1047751">
                  <a:extLst>
                    <a:ext uri="{9D8B030D-6E8A-4147-A177-3AD203B41FA5}">
                      <a16:colId xmlns:a16="http://schemas.microsoft.com/office/drawing/2014/main" val="3381123636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1146033450"/>
                    </a:ext>
                  </a:extLst>
                </a:gridCol>
              </a:tblGrid>
              <a:tr h="113527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十进制数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补码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十进制数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补码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244273"/>
                  </a:ext>
                </a:extLst>
              </a:tr>
              <a:tr h="60386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863728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93812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629212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334966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009104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242733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＋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－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617691"/>
                  </a:ext>
                </a:extLst>
              </a:tr>
              <a:tr h="47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4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defRPr kumimoji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4006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37576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9905" y="572180"/>
            <a:ext cx="78867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 eaLnBrk="1" hangingPunct="1">
              <a:defRPr/>
            </a:pP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1.5  </a:t>
            </a:r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几种常用的编码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424543" y="1563356"/>
            <a:ext cx="10929257" cy="514435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eaLnBrk="1" hangingPunct="1">
              <a:buFontTx/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一、十进制代码：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1E78FC-2491-23B9-FC2E-741923F2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44035" name="表格 44034"/>
          <p:cNvGraphicFramePr/>
          <p:nvPr>
            <p:extLst>
              <p:ext uri="{D42A27DB-BD31-4B8C-83A1-F6EECF244321}">
                <p14:modId xmlns:p14="http://schemas.microsoft.com/office/powerpoint/2010/main" val="4040874488"/>
              </p:ext>
            </p:extLst>
          </p:nvPr>
        </p:nvGraphicFramePr>
        <p:xfrm>
          <a:off x="4284455" y="1843173"/>
          <a:ext cx="7560965" cy="4358530"/>
        </p:xfrm>
        <a:graphic>
          <a:graphicData uri="http://schemas.openxmlformats.org/drawingml/2006/table">
            <a:tbl>
              <a:tblPr/>
              <a:tblGrid>
                <a:gridCol w="124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2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2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355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8421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余</a:t>
                      </a: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2421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5211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余</a:t>
                      </a: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循环码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85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6F2E-434F-3F03-5F9E-8AB21EDA0938}"/>
              </a:ext>
            </a:extLst>
          </p:cNvPr>
          <p:cNvSpPr txBox="1"/>
          <p:nvPr/>
        </p:nvSpPr>
        <p:spPr>
          <a:xfrm>
            <a:off x="0" y="3853797"/>
            <a:ext cx="4430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(234)</a:t>
            </a:r>
            <a:r>
              <a:rPr lang="en-US" altLang="zh-CN" sz="24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=(0010 0011 0100)</a:t>
            </a:r>
            <a:r>
              <a:rPr lang="en-US" altLang="zh-CN" sz="24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8421-BCD</a:t>
            </a:r>
            <a:endParaRPr lang="zh-Hans-HK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5A244-C8A5-56CA-A7F9-74CBEE39EACD}"/>
              </a:ext>
            </a:extLst>
          </p:cNvPr>
          <p:cNvSpPr txBox="1"/>
          <p:nvPr/>
        </p:nvSpPr>
        <p:spPr>
          <a:xfrm>
            <a:off x="346580" y="2180964"/>
            <a:ext cx="3570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用二进制代码表示十进制数的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0-9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这十个状态，即每位十进制数字都可用这种十进制代码来表示。</a:t>
            </a:r>
            <a:endParaRPr lang="zh-Hans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228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81744" y="1344997"/>
            <a:ext cx="498802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38" indent="-514338">
              <a:buAutoNum type="arabicPeriod"/>
            </a:pP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8421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是最常用的十进制编码。其是一种恒权代码，每位的权为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，按如下公式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宋体" panose="02010600030101010101" pitchFamily="2" charset="-122"/>
              </a:rPr>
              <a:t>展开：</a:t>
            </a:r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  <a:sym typeface="宋体" panose="02010600030101010101" pitchFamily="2" charset="-122"/>
            </a:endParaRPr>
          </a:p>
          <a:p>
            <a:pPr marL="514338" indent="-514338">
              <a:buAutoNum type="arabicPeriod"/>
            </a:pPr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  <a:sym typeface="宋体" panose="02010600030101010101" pitchFamily="2" charset="-122"/>
            </a:endParaRPr>
          </a:p>
        </p:txBody>
      </p:sp>
      <p:graphicFrame>
        <p:nvGraphicFramePr>
          <p:cNvPr id="34818" name="对象 3768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433512"/>
              </p:ext>
            </p:extLst>
          </p:nvPr>
        </p:nvGraphicFramePr>
        <p:xfrm>
          <a:off x="3744181" y="3164306"/>
          <a:ext cx="1990872" cy="649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3272" imgH="253780" progId="Equation.3">
                  <p:embed/>
                </p:oleObj>
              </mc:Choice>
              <mc:Fallback>
                <p:oleObj r:id="rId2" imgW="723272" imgH="253780" progId="Equation.3">
                  <p:embed/>
                  <p:pic>
                    <p:nvPicPr>
                      <p:cNvPr id="34818" name="对象 376836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181" y="3164306"/>
                        <a:ext cx="1990872" cy="64970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4765"/>
              </p:ext>
            </p:extLst>
          </p:nvPr>
        </p:nvGraphicFramePr>
        <p:xfrm>
          <a:off x="7215290" y="1441246"/>
          <a:ext cx="2995510" cy="5029090"/>
        </p:xfrm>
        <a:graphic>
          <a:graphicData uri="http://schemas.openxmlformats.org/drawingml/2006/table">
            <a:tbl>
              <a:tblPr/>
              <a:tblGrid>
                <a:gridCol w="1418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8421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330116" y="3946799"/>
            <a:ext cx="502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即可得对应的十进制数，如</a:t>
            </a:r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(1001)</a:t>
            </a:r>
            <a:r>
              <a:rPr lang="en-US" altLang="zh-CN" sz="28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1×2</a:t>
            </a:r>
            <a:r>
              <a:rPr lang="en-US" altLang="zh-CN" sz="2800" baseline="30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＋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 ×2</a:t>
            </a:r>
            <a:r>
              <a:rPr lang="en-US" altLang="zh-CN" sz="2800" baseline="30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903F6-43F2-1B99-D426-89FA2825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694062" y="1220162"/>
            <a:ext cx="4988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38" indent="-514338">
              <a:buAutoNum type="arabicPeriod"/>
            </a:pP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8421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是最常用的十进制编码。其是一种恒权代码，每位的权为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  <a:sym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61683"/>
              </p:ext>
            </p:extLst>
          </p:nvPr>
        </p:nvGraphicFramePr>
        <p:xfrm>
          <a:off x="7215290" y="1441246"/>
          <a:ext cx="2995510" cy="5029090"/>
        </p:xfrm>
        <a:graphic>
          <a:graphicData uri="http://schemas.openxmlformats.org/drawingml/2006/table">
            <a:tbl>
              <a:tblPr/>
              <a:tblGrid>
                <a:gridCol w="1418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8421</a:t>
                      </a: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53045" y="2803420"/>
            <a:ext cx="5095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1010-1111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这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个编码在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8421BCD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码里面是禁用码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1222080" y="3955790"/>
            <a:ext cx="5770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位十进制数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BCD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码由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组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BCD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构成。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如</a:t>
            </a:r>
            <a:endParaRPr lang="en-US" altLang="zh-CN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just"/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(234)</a:t>
            </a:r>
            <a:r>
              <a:rPr lang="en-US" altLang="zh-CN" sz="28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=(0010 0011 0100)</a:t>
            </a:r>
            <a:r>
              <a:rPr lang="en-US" altLang="zh-CN" sz="2800" baseline="-25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8421-BCD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787314" y="5539050"/>
            <a:ext cx="4982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So,  8421BCD</a:t>
            </a:r>
            <a:r>
              <a:rPr lang="zh-CN" altLang="en-US" sz="2800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码</a:t>
            </a:r>
            <a:r>
              <a:rPr lang="en-US" altLang="zh-CN" sz="2800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800" u="sng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转 二进制数？</a:t>
            </a:r>
            <a:endParaRPr lang="zh-CN" altLang="en-US" sz="2800" u="sng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CC7E4A-F796-7E8C-0746-8A53017D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454805" y="1023961"/>
            <a:ext cx="5108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模拟信号与数字信号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8517" y="1833129"/>
            <a:ext cx="88064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在时间上和数量上都是连续的物理量称为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模拟量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。表示模拟量的信号叫做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模拟信号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。把工作在模拟信号下的电子电路叫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模拟电路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5" name="Group 27"/>
          <p:cNvGrpSpPr/>
          <p:nvPr/>
        </p:nvGrpSpPr>
        <p:grpSpPr>
          <a:xfrm>
            <a:off x="6812782" y="3959139"/>
            <a:ext cx="3425439" cy="2195272"/>
            <a:chOff x="3171914" y="4654551"/>
            <a:chExt cx="2280303" cy="1488878"/>
          </a:xfrm>
        </p:grpSpPr>
        <p:sp>
          <p:nvSpPr>
            <p:cNvPr id="26" name="Freeform 28"/>
            <p:cNvSpPr/>
            <p:nvPr/>
          </p:nvSpPr>
          <p:spPr>
            <a:xfrm>
              <a:off x="3367043" y="4782738"/>
              <a:ext cx="2085174" cy="915319"/>
            </a:xfrm>
            <a:custGeom>
              <a:avLst/>
              <a:gdLst>
                <a:gd name="connsiteX0" fmla="*/ 0 w 2085174"/>
                <a:gd name="connsiteY0" fmla="*/ 915319 h 915319"/>
                <a:gd name="connsiteX1" fmla="*/ 606752 w 2085174"/>
                <a:gd name="connsiteY1" fmla="*/ 919 h 915319"/>
                <a:gd name="connsiteX2" fmla="*/ 1435694 w 2085174"/>
                <a:gd name="connsiteY2" fmla="*/ 735857 h 915319"/>
                <a:gd name="connsiteX3" fmla="*/ 2085174 w 2085174"/>
                <a:gd name="connsiteY3" fmla="*/ 334205 h 915319"/>
                <a:gd name="connsiteX4" fmla="*/ 2085174 w 2085174"/>
                <a:gd name="connsiteY4" fmla="*/ 334205 h 915319"/>
                <a:gd name="connsiteX5" fmla="*/ 2085174 w 2085174"/>
                <a:gd name="connsiteY5" fmla="*/ 334205 h 91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5174" h="915319">
                  <a:moveTo>
                    <a:pt x="0" y="915319"/>
                  </a:moveTo>
                  <a:cubicBezTo>
                    <a:pt x="183735" y="473074"/>
                    <a:pt x="367470" y="30829"/>
                    <a:pt x="606752" y="919"/>
                  </a:cubicBezTo>
                  <a:cubicBezTo>
                    <a:pt x="846034" y="-28991"/>
                    <a:pt x="1189290" y="680309"/>
                    <a:pt x="1435694" y="735857"/>
                  </a:cubicBezTo>
                  <a:cubicBezTo>
                    <a:pt x="1682098" y="791405"/>
                    <a:pt x="2085174" y="334205"/>
                    <a:pt x="2085174" y="334205"/>
                  </a:cubicBezTo>
                  <a:lnTo>
                    <a:pt x="2085174" y="334205"/>
                  </a:lnTo>
                  <a:lnTo>
                    <a:pt x="2085174" y="334205"/>
                  </a:ln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9"/>
            <p:cNvCxnSpPr/>
            <p:nvPr/>
          </p:nvCxnSpPr>
          <p:spPr>
            <a:xfrm>
              <a:off x="3171914" y="5886063"/>
              <a:ext cx="2187724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30"/>
            <p:cNvCxnSpPr/>
            <p:nvPr/>
          </p:nvCxnSpPr>
          <p:spPr>
            <a:xfrm flipH="1" flipV="1">
              <a:off x="3359922" y="4654551"/>
              <a:ext cx="7121" cy="148887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105205" y="5744845"/>
            <a:ext cx="117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(t)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6027" y="3824982"/>
            <a:ext cx="72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电压（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41" y="3761417"/>
            <a:ext cx="2596149" cy="2352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98"/>
          <a:stretch/>
        </p:blipFill>
        <p:spPr>
          <a:xfrm>
            <a:off x="1647791" y="3824983"/>
            <a:ext cx="4348024" cy="2495335"/>
          </a:xfrm>
          <a:prstGeom prst="rect">
            <a:avLst/>
          </a:prstGeom>
        </p:spPr>
      </p:pic>
      <p:pic>
        <p:nvPicPr>
          <p:cNvPr id="1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52448" y="4448720"/>
            <a:ext cx="406400" cy="4064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E603CF-5CFA-890E-87E0-10605B78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2" grpId="0"/>
      <p:bldP spid="29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929553" y="1367748"/>
            <a:ext cx="4755997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2. 2421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码是有权码，其每位的权为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，如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(1100)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=1×2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1×4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algn="just"/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其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7…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互为反码（反射特性）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。当任何两个这样的编码值相加等于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9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时，结果的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个二进制码一定都是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1111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：便能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从高位直接产生进位信号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9992"/>
              </p:ext>
            </p:extLst>
          </p:nvPr>
        </p:nvGraphicFramePr>
        <p:xfrm>
          <a:off x="7326231" y="1560931"/>
          <a:ext cx="2668664" cy="4369536"/>
        </p:xfrm>
        <a:graphic>
          <a:graphicData uri="http://schemas.openxmlformats.org/drawingml/2006/table">
            <a:tbl>
              <a:tblPr/>
              <a:tblGrid>
                <a:gridCol w="132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36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2421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8B6AD2-C01C-3B34-EA4E-A3B97B8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9" name="文本框 376838"/>
          <p:cNvSpPr txBox="1">
            <a:spLocks noChangeArrowheads="1"/>
          </p:cNvSpPr>
          <p:nvPr/>
        </p:nvSpPr>
        <p:spPr bwMode="auto">
          <a:xfrm>
            <a:off x="2100902" y="1552333"/>
            <a:ext cx="4634105" cy="397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9" rIns="92075" bIns="46039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3. 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余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码不是有权码，由于它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按二进制展开后十进制数比所表示的对应的十进制数大</a:t>
            </a:r>
            <a:r>
              <a:rPr lang="en-US" altLang="zh-CN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</a:t>
            </a:r>
            <a:r>
              <a:rPr lang="zh-CN" altLang="en-US" sz="28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如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0101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表示的是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，其展开十进制数为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，故称为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余</a:t>
            </a:r>
            <a:r>
              <a:rPr lang="en-US" altLang="zh-CN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。采用余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码的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好处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是：利用余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码做加法时，如果所得之和为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，恰好对应二进制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16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可以自动产生进位信号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07200"/>
              </p:ext>
            </p:extLst>
          </p:nvPr>
        </p:nvGraphicFramePr>
        <p:xfrm>
          <a:off x="7359674" y="1552334"/>
          <a:ext cx="2668004" cy="4369536"/>
        </p:xfrm>
        <a:graphic>
          <a:graphicData uri="http://schemas.openxmlformats.org/drawingml/2006/table">
            <a:tbl>
              <a:tblPr/>
              <a:tblGrid>
                <a:gridCol w="1308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236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余</a:t>
                      </a: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D427DD-73AD-31E8-4485-5D5C4792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6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0" name="矩形 377859"/>
          <p:cNvSpPr>
            <a:spLocks noChangeArrowheads="1"/>
          </p:cNvSpPr>
          <p:nvPr/>
        </p:nvSpPr>
        <p:spPr bwMode="auto">
          <a:xfrm>
            <a:off x="1729054" y="1442097"/>
            <a:ext cx="4108271" cy="22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9" rIns="92075" bIns="46039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4. 5211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码也是有权码，其每位的权为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，如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(0111)</a:t>
            </a:r>
            <a:r>
              <a:rPr lang="en-US" altLang="zh-CN" sz="2800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=1×2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1×1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1×1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，主要用在分频器上。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29053" y="3943367"/>
            <a:ext cx="4240619" cy="267765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 noProof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+mn-ea"/>
              </a:rPr>
              <a:t>5. </a:t>
            </a:r>
            <a:r>
              <a:rPr lang="zh-CN" altLang="en-US" sz="2800" b="1" noProof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+mn-ea"/>
              </a:rPr>
              <a:t>余</a:t>
            </a:r>
            <a:r>
              <a:rPr lang="en-US" altLang="zh-CN" sz="2800" b="1" noProof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+mn-ea"/>
              </a:rPr>
              <a:t>3</a:t>
            </a:r>
            <a:r>
              <a:rPr lang="zh-CN" altLang="en-US" sz="2800" b="1" noProof="1">
                <a:solidFill>
                  <a:srgbClr val="FF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  <a:sym typeface="+mn-ea"/>
              </a:rPr>
              <a:t>循环码是无权码，它的特点是相邻的两个代码之间只有一位状态不同。这在译码时不会出错，是一种错误最小化代码，使电路工作更稳定。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7" name="表格 6"/>
          <p:cNvGraphicFramePr/>
          <p:nvPr>
            <p:extLst>
              <p:ext uri="{D42A27DB-BD31-4B8C-83A1-F6EECF244321}">
                <p14:modId xmlns:p14="http://schemas.microsoft.com/office/powerpoint/2010/main" val="3564508463"/>
              </p:ext>
            </p:extLst>
          </p:nvPr>
        </p:nvGraphicFramePr>
        <p:xfrm>
          <a:off x="6192259" y="1626102"/>
          <a:ext cx="4239511" cy="4369536"/>
        </p:xfrm>
        <a:graphic>
          <a:graphicData uri="http://schemas.openxmlformats.org/drawingml/2006/table">
            <a:tbl>
              <a:tblPr/>
              <a:tblGrid>
                <a:gridCol w="132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7236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十进制数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5211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码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余</a:t>
                      </a:r>
                      <a:r>
                        <a:rPr lang="en-US" altLang="zh-CN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循环码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9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5" marB="4571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6D19C9-48E7-0938-0C7A-96CDF934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4"/>
          <p:cNvSpPr txBox="1">
            <a:spLocks noChangeArrowheads="1"/>
          </p:cNvSpPr>
          <p:nvPr/>
        </p:nvSpPr>
        <p:spPr bwMode="auto">
          <a:xfrm>
            <a:off x="1524000" y="1020836"/>
            <a:ext cx="360749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6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二、循环码：也叫格雷码，它是无权码，每位代码无固定权值，其组成是格雷码的最低位是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0110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循环；第二位是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00111100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循环；第三位是</a:t>
            </a:r>
            <a:r>
              <a:rPr lang="en-US" altLang="zh-CN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0000111111110000</a:t>
            </a:r>
            <a:r>
              <a:rPr lang="zh-CN" altLang="en-US" sz="2600" b="1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循环，以此类推可以得到多位数的格雷码。</a:t>
            </a:r>
            <a:r>
              <a:rPr lang="zh-CN" altLang="en-US" sz="26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格雷码的特点是任何相邻的两个码组中，仅有一位代码不同，避免过渡噪声，抗干扰能力强，主要用在计数器中。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  <p:graphicFrame>
        <p:nvGraphicFramePr>
          <p:cNvPr id="7" name="表格 6"/>
          <p:cNvGraphicFramePr/>
          <p:nvPr>
            <p:extLst>
              <p:ext uri="{D42A27DB-BD31-4B8C-83A1-F6EECF244321}">
                <p14:modId xmlns:p14="http://schemas.microsoft.com/office/powerpoint/2010/main" val="1033519669"/>
              </p:ext>
            </p:extLst>
          </p:nvPr>
        </p:nvGraphicFramePr>
        <p:xfrm>
          <a:off x="5379492" y="1288544"/>
          <a:ext cx="5107054" cy="4682473"/>
        </p:xfrm>
        <a:graphic>
          <a:graphicData uri="http://schemas.openxmlformats.org/drawingml/2006/table">
            <a:tbl>
              <a:tblPr/>
              <a:tblGrid>
                <a:gridCol w="72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1332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编码顺序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自然码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格雷码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编码顺序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自然码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zh-CN" altLang="en-US" sz="2000" b="1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格雷码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075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0010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920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691"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b="0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0100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1111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buNone/>
                      </a:pPr>
                      <a:r>
                        <a:rPr lang="en-US" altLang="zh-CN" sz="20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T="45713" marB="45713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231354" y="6027007"/>
            <a:ext cx="5298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余三循环码是取自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位典型格雷码的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3-12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这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个代码。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D45A0F-E334-6191-D6E2-C0D56F4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6407" y="968376"/>
            <a:ext cx="8229600" cy="884239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 eaLnBrk="1" hangingPunct="1">
              <a:defRPr/>
            </a:pPr>
            <a:r>
              <a:rPr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三、美国信息交换标准代码（</a:t>
            </a:r>
            <a:r>
              <a:rPr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ASCⅡ</a:t>
            </a:r>
            <a:r>
              <a:rPr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242707-BFE5-67CF-1988-23F1EBD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64</a:t>
            </a:fld>
            <a:endParaRPr lang="en-US"/>
          </a:p>
        </p:txBody>
      </p:sp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2140872" y="1689101"/>
            <a:ext cx="7777163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ASCⅡ</a:t>
            </a:r>
            <a:r>
              <a:rPr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是一组七位二进制代码，共</a:t>
            </a: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128</a:t>
            </a:r>
            <a:r>
              <a:rPr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个（自学）</a:t>
            </a: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8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zh-CN" altLang="en-US" sz="28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应用：计算机和通讯领域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sz="2400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     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9255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7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7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4385031" y="974316"/>
            <a:ext cx="3733800" cy="1016307"/>
          </a:xfrm>
          <a:prstGeom prst="rect">
            <a:avLst/>
          </a:prstGeom>
          <a:noFill/>
          <a:ln w="76200" cmpd="tri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9" rIns="92075" bIns="46039">
            <a:spAutoFit/>
          </a:bodyPr>
          <a:lstStyle/>
          <a:p>
            <a:pPr algn="ctr"/>
            <a:r>
              <a:rPr lang="zh-CN" altLang="en-US" sz="600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作     业</a:t>
            </a:r>
          </a:p>
        </p:txBody>
      </p:sp>
      <p:sp>
        <p:nvSpPr>
          <p:cNvPr id="379910" name="Rectangle 6"/>
          <p:cNvSpPr>
            <a:spLocks noGrp="1" noChangeArrowheads="1"/>
          </p:cNvSpPr>
          <p:nvPr>
            <p:ph idx="1"/>
          </p:nvPr>
        </p:nvSpPr>
        <p:spPr>
          <a:xfrm>
            <a:off x="2135188" y="2414178"/>
            <a:ext cx="7772400" cy="4319587"/>
          </a:xfrm>
          <a:noFill/>
          <a:ln/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补充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:(01111001)</a:t>
            </a:r>
            <a:r>
              <a:rPr lang="en-US" altLang="zh-CN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8421BCD</a:t>
            </a:r>
            <a:r>
              <a:rPr lang="zh-CN" altLang="en-US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码</a:t>
            </a:r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等值的二进制数是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                       )</a:t>
            </a:r>
            <a:r>
              <a:rPr lang="en-US" altLang="zh-CN" baseline="-25000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.</a:t>
            </a:r>
          </a:p>
          <a:p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1.1, </a:t>
            </a:r>
          </a:p>
          <a:p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1.4(4), 1.5(4),</a:t>
            </a:r>
            <a:endParaRPr lang="zh-CN" altLang="en-US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1.9(1), (2)</a:t>
            </a:r>
          </a:p>
          <a:p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1.12(1), (3)</a:t>
            </a:r>
          </a:p>
          <a:p>
            <a:endParaRPr lang="en-US" altLang="zh-CN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BDA45C-468B-7C5A-BC79-414859B6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数制和码制</a:t>
            </a:r>
          </a:p>
        </p:txBody>
      </p:sp>
    </p:spTree>
    <p:extLst>
      <p:ext uri="{BB962C8B-B14F-4D97-AF65-F5344CB8AC3E}">
        <p14:creationId xmlns:p14="http://schemas.microsoft.com/office/powerpoint/2010/main" val="21648791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84" y="3516824"/>
            <a:ext cx="3048000" cy="304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8517" y="1833132"/>
            <a:ext cx="88064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在时间上和数量上都是离散的物理量称为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数字量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（存在一个最小数量单位</a:t>
            </a:r>
            <a:r>
              <a:rPr lang="el-GR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Δ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）。把表示数字量的信号叫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数字信号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。把工作在数字信号下的电子电路叫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数字电路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603850" y="4064329"/>
            <a:ext cx="3469593" cy="2097571"/>
            <a:chOff x="947668" y="3084113"/>
            <a:chExt cx="2187724" cy="148887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947668" y="4176629"/>
              <a:ext cx="2187724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1153683" y="3084113"/>
              <a:ext cx="7121" cy="148887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>
              <a:off x="1153679" y="3777242"/>
              <a:ext cx="546931" cy="401653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cxnSpLocks/>
            </p:cNvCxnSpPr>
            <p:nvPr/>
          </p:nvCxnSpPr>
          <p:spPr>
            <a:xfrm>
              <a:off x="1699361" y="3767646"/>
              <a:ext cx="552806" cy="40520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>
              <a:off x="2252168" y="3777242"/>
              <a:ext cx="546931" cy="401653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700610" y="3764777"/>
              <a:ext cx="0" cy="4141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2254661" y="3771901"/>
              <a:ext cx="0" cy="399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918599" y="5819993"/>
            <a:ext cx="117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(t)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6515" y="4085227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状态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3803" y="5226537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2227" y="4687369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4" y="4153389"/>
            <a:ext cx="3810000" cy="2146300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31FDF36B-D147-5862-4055-DCEFCD92E079}"/>
              </a:ext>
            </a:extLst>
          </p:cNvPr>
          <p:cNvSpPr txBox="1"/>
          <p:nvPr/>
        </p:nvSpPr>
        <p:spPr>
          <a:xfrm>
            <a:off x="7918596" y="4668133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232609D-2A73-0266-7F67-0EE9516527CC}"/>
              </a:ext>
            </a:extLst>
          </p:cNvPr>
          <p:cNvSpPr txBox="1"/>
          <p:nvPr/>
        </p:nvSpPr>
        <p:spPr>
          <a:xfrm>
            <a:off x="8780051" y="4663967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D12ECD7-9BAA-AEA6-9516-AEFA3AA4A92B}"/>
              </a:ext>
            </a:extLst>
          </p:cNvPr>
          <p:cNvSpPr txBox="1"/>
          <p:nvPr/>
        </p:nvSpPr>
        <p:spPr>
          <a:xfrm>
            <a:off x="8310675" y="5226537"/>
            <a:ext cx="7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48AC109-5A20-4FE7-A267-4BD82BD8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7</a:t>
            </a:fld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E0823DB-2299-5716-4203-DE524F0B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05" y="1023961"/>
            <a:ext cx="5108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9" rIns="92075" bIns="4603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模拟信号与数字信号</a:t>
            </a:r>
          </a:p>
        </p:txBody>
      </p:sp>
    </p:spTree>
    <p:extLst>
      <p:ext uri="{BB962C8B-B14F-4D97-AF65-F5344CB8AC3E}">
        <p14:creationId xmlns:p14="http://schemas.microsoft.com/office/powerpoint/2010/main" val="92558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903" y="1240666"/>
            <a:ext cx="3990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电路原理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539" y="2151001"/>
            <a:ext cx="3990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模拟电子技术基础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数字电子技术基础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0330" y="2140258"/>
            <a:ext cx="3777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模拟电子技术实验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数字电子技术实验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5722" y="3691238"/>
            <a:ext cx="4447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微机原理、嵌入式系统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8130" y="5064591"/>
            <a:ext cx="8143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课程目的：掌握基本概念，基本分析方法，基本设计方法和基本的实验技能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7315" y="1984999"/>
            <a:ext cx="1830863" cy="14373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90212C7-C145-4020-891C-E832485E362F}"/>
              </a:ext>
            </a:extLst>
          </p:cNvPr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C5AE17-5B3F-7C3D-853E-3F013235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8790" y="1705339"/>
            <a:ext cx="10434419" cy="1484312"/>
          </a:xfrm>
        </p:spPr>
        <p:txBody>
          <a:bodyPr>
            <a:normAutofit/>
          </a:bodyPr>
          <a:lstStyle/>
          <a:p>
            <a:pPr algn="just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初级阶段：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年代</a:t>
            </a:r>
            <a:r>
              <a:rPr lang="zh-CN" altLang="en-US" sz="2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电子计算机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中的应用。此外在电话交换和数字通讯方面也有应用。此时基本器件是</a:t>
            </a:r>
            <a:r>
              <a:rPr lang="zh-CN" altLang="en-US" sz="28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电子管（真空管）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081C8C-CB22-AE05-1DB7-4945DECB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EDB5-693B-49E2-9C67-E2BB548969B9}" type="slidenum">
              <a:rPr lang="en-US" smtClean="0"/>
              <a:t>9</a:t>
            </a:fld>
            <a:endParaRPr lang="en-US"/>
          </a:p>
        </p:txBody>
      </p:sp>
      <p:pic>
        <p:nvPicPr>
          <p:cNvPr id="51207" name="Picture 7" descr="电子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4" t="14432" r="15962"/>
          <a:stretch>
            <a:fillRect/>
          </a:stretch>
        </p:blipFill>
        <p:spPr bwMode="auto">
          <a:xfrm>
            <a:off x="1629848" y="3419385"/>
            <a:ext cx="4069897" cy="3119527"/>
          </a:xfrm>
          <a:prstGeom prst="rect">
            <a:avLst/>
          </a:prstGeom>
          <a:noFill/>
          <a:ln w="57150" cmpd="thickThin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53255" y="68367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绪论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12568" y="1097565"/>
            <a:ext cx="89830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200" u="sng" dirty="0">
                <a:latin typeface="楷体" panose="02010609060101010101" pitchFamily="49" charset="-122"/>
                <a:ea typeface="楷体" panose="02010609060101010101" pitchFamily="49" charset="-122"/>
              </a:rPr>
              <a:t>电子技术的发展过程：</a:t>
            </a:r>
            <a:endParaRPr lang="zh-CN" altLang="en-US" sz="2800" u="sng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41775" y="3778805"/>
            <a:ext cx="501177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真空管的电极封装在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真空的玻璃或金属外壳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中，工作时必须将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阴极加热至很高的温度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才能发射出电子流，所以不仅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功耗大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，而且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寿命短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，同时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体积和重量也比较大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22850" y="1159119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与电子器件的更新紧密相连</a:t>
            </a:r>
          </a:p>
        </p:txBody>
      </p:sp>
    </p:spTree>
    <p:extLst>
      <p:ext uri="{BB962C8B-B14F-4D97-AF65-F5344CB8AC3E}">
        <p14:creationId xmlns:p14="http://schemas.microsoft.com/office/powerpoint/2010/main" val="39791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6882</TotalTime>
  <Words>5482</Words>
  <Application>Microsoft Office PowerPoint</Application>
  <PresentationFormat>宽屏</PresentationFormat>
  <Paragraphs>1076</Paragraphs>
  <Slides>65</Slides>
  <Notes>43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65</vt:i4>
      </vt:variant>
    </vt:vector>
  </HeadingPairs>
  <TitlesOfParts>
    <vt:vector size="79" baseType="lpstr">
      <vt:lpstr>楷体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Bitmap Image</vt:lpstr>
      <vt:lpstr>Equation</vt:lpstr>
      <vt:lpstr>公式</vt:lpstr>
      <vt:lpstr>VISIO</vt:lpstr>
      <vt:lpstr>Equation.3</vt:lpstr>
      <vt:lpstr>MathType 7.0 Equation</vt:lpstr>
      <vt:lpstr>数字电子技术基础</vt:lpstr>
      <vt:lpstr>数字电子技术基础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初级阶段：20世纪40年代电子计算机中的应用。此外在电话交换和数字通讯方面也有应用。此时基本器件是电子管（真空管）。</vt:lpstr>
      <vt:lpstr>第二阶段：20世纪60年代晶体管的出现，使得电子技术与数字技术有一个飞跃发展，除了计算机、通讯领域应用外，在其它如测量领域亦得到应用。</vt:lpstr>
      <vt:lpstr>第三阶段：20世纪70年代中期集成电路的出现，使得数字技术有了更广泛的应用，在各行各业医疗、雷达、卫星等领域都得到应用。</vt:lpstr>
      <vt:lpstr>20世纪80年代中期以后，产生一些专用和通用的集成芯片，以及一些可编程的数字芯片，并且制作技术日益成熟，使得数字电路的设计模块化和可编程的特点，提高了设备的性能、适用性，并降低成本，这是数字电路今后发展的趋势。</vt:lpstr>
      <vt:lpstr>PowerPoint 演示文稿</vt:lpstr>
      <vt:lpstr>PowerPoint 演示文稿</vt:lpstr>
      <vt:lpstr>本章内容</vt:lpstr>
      <vt:lpstr>数字信号是以数码表示的。数码的编写规则称为数制。</vt:lpstr>
      <vt:lpstr>本章内容</vt:lpstr>
      <vt:lpstr>PowerPoint 演示文稿</vt:lpstr>
      <vt:lpstr>本章内容</vt:lpstr>
      <vt:lpstr>PowerPoint 演示文稿</vt:lpstr>
      <vt:lpstr>本章内容</vt:lpstr>
      <vt:lpstr>1.2   几种常用的数制</vt:lpstr>
      <vt:lpstr>PowerPoint 演示文稿</vt:lpstr>
      <vt:lpstr>1.2   几种常用的数制</vt:lpstr>
      <vt:lpstr>例如：</vt:lpstr>
      <vt:lpstr>1.2   几种常用的数制</vt:lpstr>
      <vt:lpstr>例如：</vt:lpstr>
      <vt:lpstr>1.2   几种常用的数制</vt:lpstr>
      <vt:lpstr>例如：</vt:lpstr>
      <vt:lpstr>1.2    几种常用的数制</vt:lpstr>
      <vt:lpstr>例如：</vt:lpstr>
      <vt:lpstr>1.2   几种常用的数制</vt:lpstr>
      <vt:lpstr>表1.2.1为0～15个数码的不同进制表示。</vt:lpstr>
      <vt:lpstr>1.3   不同数制间的转换</vt:lpstr>
      <vt:lpstr>PowerPoint 演示文稿</vt:lpstr>
      <vt:lpstr>(二) 十进制数转换成二进制数</vt:lpstr>
      <vt:lpstr>PowerPoint 演示文稿</vt:lpstr>
      <vt:lpstr>PowerPoint 演示文稿</vt:lpstr>
      <vt:lpstr>(二) 十进制数转换成二进制数</vt:lpstr>
      <vt:lpstr>解：小数部分</vt:lpstr>
      <vt:lpstr>PowerPoint 演示文稿</vt:lpstr>
      <vt:lpstr>依此类推，对于十进制转换成其它进制，只要把基数2换成其它进制的基数即可。</vt:lpstr>
      <vt:lpstr>例1.3.2 将（1011110.1011001) 2转换成八进制和十六进制。</vt:lpstr>
      <vt:lpstr>PowerPoint 演示文稿</vt:lpstr>
      <vt:lpstr>1.4    二进制的算术运算</vt:lpstr>
      <vt:lpstr>PowerPoint 演示文稿</vt:lpstr>
      <vt:lpstr>1.4.2  原码、反码和补码运算</vt:lpstr>
      <vt:lpstr>例如＋7和－7的原码和反码为：</vt:lpstr>
      <vt:lpstr>PowerPoint 演示文稿</vt:lpstr>
      <vt:lpstr>如一年365天，其模数为365；钟表是以12为一循环计数的，故模数为12。十进制计数就是10个数码0～9的循环，故模为10。</vt:lpstr>
      <vt:lpstr>PowerPoint 演示文稿</vt:lpstr>
      <vt:lpstr>PowerPoint 演示文稿</vt:lpstr>
      <vt:lpstr>PowerPoint 演示文稿</vt:lpstr>
      <vt:lpstr>例1.4.1 用二进制补码计算：75＋28、75－28、－75＋28、－75－28</vt:lpstr>
      <vt:lpstr>PowerPoint 演示文稿</vt:lpstr>
      <vt:lpstr>表4－1为4位带符号位二进制代码的原码、反码和补码对照表</vt:lpstr>
      <vt:lpstr>1.5  几种常用的编码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三、美国信息交换标准代码（ASCⅡ）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Realliang</dc:creator>
  <cp:lastModifiedBy>锦程 喻</cp:lastModifiedBy>
  <cp:revision>515</cp:revision>
  <dcterms:created xsi:type="dcterms:W3CDTF">2018-11-23T06:48:36Z</dcterms:created>
  <dcterms:modified xsi:type="dcterms:W3CDTF">2023-02-28T14:17:02Z</dcterms:modified>
</cp:coreProperties>
</file>